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18" r:id="rId2"/>
    <p:sldId id="341" r:id="rId3"/>
    <p:sldId id="351" r:id="rId4"/>
    <p:sldId id="342" r:id="rId5"/>
    <p:sldId id="355" r:id="rId6"/>
    <p:sldId id="340" r:id="rId7"/>
    <p:sldId id="343" r:id="rId8"/>
    <p:sldId id="344" r:id="rId9"/>
    <p:sldId id="345" r:id="rId10"/>
    <p:sldId id="346" r:id="rId11"/>
    <p:sldId id="354" r:id="rId12"/>
    <p:sldId id="347" r:id="rId13"/>
    <p:sldId id="352" r:id="rId14"/>
    <p:sldId id="353" r:id="rId15"/>
    <p:sldId id="348" r:id="rId16"/>
    <p:sldId id="349" r:id="rId17"/>
    <p:sldId id="339" r:id="rId18"/>
  </p:sldIdLst>
  <p:sldSz cx="12188825" cy="6858000"/>
  <p:notesSz cx="7102475" cy="9388475"/>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94620" autoAdjust="0"/>
  </p:normalViewPr>
  <p:slideViewPr>
    <p:cSldViewPr showGuides="1">
      <p:cViewPr varScale="1">
        <p:scale>
          <a:sx n="93" d="100"/>
          <a:sy n="93" d="100"/>
        </p:scale>
        <p:origin x="92" y="220"/>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78" d="100"/>
          <a:sy n="78" d="100"/>
        </p:scale>
        <p:origin x="2720"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8669AFDC-7658-4951-B0FF-52DFF2A93C0A}" type="datetimeFigureOut">
              <a:rPr lang="en-US" smtClean="0"/>
              <a:t>6/1/2022</a:t>
            </a:fld>
            <a:endParaRPr lang="en-US"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AF8ED99B-9732-49FC-9C16-B56FEB1B1092}" type="slidenum">
              <a:rPr lang="en-US" smtClean="0"/>
              <a:t>‹#›</a:t>
            </a:fld>
            <a:endParaRPr lang="en-US" dirty="0"/>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3ABD2D7A-D230-4F91-BD59-0A39C2703BA8}" type="datetimeFigureOut">
              <a:rPr lang="en-US" smtClean="0"/>
              <a:t>6/1/2022</a:t>
            </a:fld>
            <a:endParaRPr lang="en-US" dirty="0"/>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F93199CD-3E1B-4AE6-990F-76F925F5EA9F}" type="slidenum">
              <a:rPr lang="en-US" smtClean="0"/>
              <a:t>‹#›</a:t>
            </a:fld>
            <a:endParaRPr lang="en-US"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1</a:t>
            </a:fld>
            <a:endParaRPr lang="en-US" dirty="0"/>
          </a:p>
        </p:txBody>
      </p:sp>
    </p:spTree>
    <p:extLst>
      <p:ext uri="{BB962C8B-B14F-4D97-AF65-F5344CB8AC3E}">
        <p14:creationId xmlns:p14="http://schemas.microsoft.com/office/powerpoint/2010/main" val="2108789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17</a:t>
            </a:fld>
            <a:endParaRPr lang="en-US" dirty="0"/>
          </a:p>
        </p:txBody>
      </p:sp>
    </p:spTree>
    <p:extLst>
      <p:ext uri="{BB962C8B-B14F-4D97-AF65-F5344CB8AC3E}">
        <p14:creationId xmlns:p14="http://schemas.microsoft.com/office/powerpoint/2010/main" val="982645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6/1/2022</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6/1/2022</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6/1/2022</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6/1/2022</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6/1/2022</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6/1/2022</a:t>
            </a:fld>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6/1/2022</a:t>
            </a:fld>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6/1/2022</a:t>
            </a:fld>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6/1/2022</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6/1/2022</a:t>
            </a:fld>
            <a:endParaRPr lang="en-US" dirty="0"/>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dirty="0"/>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opentextbc.ca/principlesofaccountingv1openstax/chapter/define-and-explain-internal-controls-and-their-purpose-within-an-organization/" TargetMode="Externa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ngall.com/keys-pn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at2468xke.deviantart.com/art/Stop-Sign-363260163"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question-mark-question-mark-423604/"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chabell.org/2016/12/foundations-digital-transformation-fixing-slow-delivery.html"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llongeorgia.com/georgia-education-k12/eight-georgia-schools-receive-national-blue-ribbon-recognition/"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reestock.com/free-vectors/paid-rubber-grunge-stamp-411849106"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s://freesvg.org/payment-required-stamp-imprint-vector-illustration"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a:t>Association for the Study of African American Life and History</a:t>
            </a:r>
          </a:p>
        </p:txBody>
      </p:sp>
      <p:sp>
        <p:nvSpPr>
          <p:cNvPr id="3" name="Subtitle 2"/>
          <p:cNvSpPr>
            <a:spLocks noGrp="1"/>
          </p:cNvSpPr>
          <p:nvPr>
            <p:ph type="subTitle" idx="1"/>
          </p:nvPr>
        </p:nvSpPr>
        <p:spPr/>
        <p:txBody>
          <a:bodyPr/>
          <a:lstStyle/>
          <a:p>
            <a:r>
              <a:rPr lang="en-US" dirty="0"/>
              <a:t>Treasure’s Roles and Responsibilities</a:t>
            </a:r>
          </a:p>
          <a:p>
            <a:endParaRPr lang="en-US" dirty="0"/>
          </a:p>
          <a:p>
            <a:pPr algn="r"/>
            <a:r>
              <a:rPr lang="en-US" sz="1000" dirty="0"/>
              <a:t>Prepared by Valerie Holt, Treasurer</a:t>
            </a:r>
            <a:r>
              <a:rPr lang="en-US" dirty="0"/>
              <a:t> </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3B6CF-6625-3C26-5633-25309EAF8812}"/>
              </a:ext>
            </a:extLst>
          </p:cNvPr>
          <p:cNvSpPr>
            <a:spLocks noGrp="1"/>
          </p:cNvSpPr>
          <p:nvPr>
            <p:ph type="title"/>
          </p:nvPr>
        </p:nvSpPr>
        <p:spPr/>
        <p:txBody>
          <a:bodyPr>
            <a:normAutofit/>
          </a:bodyPr>
          <a:lstStyle/>
          <a:p>
            <a:pPr algn="ctr"/>
            <a:r>
              <a:rPr lang="en-US" sz="2800" b="1" dirty="0"/>
              <a:t>Internal Controls: Procedures To Safeguard Assets And Check The Accuracy And Reliability of Accounting Data</a:t>
            </a:r>
          </a:p>
        </p:txBody>
      </p:sp>
      <p:sp>
        <p:nvSpPr>
          <p:cNvPr id="3" name="Content Placeholder 2">
            <a:extLst>
              <a:ext uri="{FF2B5EF4-FFF2-40B4-BE49-F238E27FC236}">
                <a16:creationId xmlns:a16="http://schemas.microsoft.com/office/drawing/2014/main" id="{010B6EF5-E54F-552D-4A32-897F484285AB}"/>
              </a:ext>
            </a:extLst>
          </p:cNvPr>
          <p:cNvSpPr>
            <a:spLocks noGrp="1"/>
          </p:cNvSpPr>
          <p:nvPr>
            <p:ph idx="1"/>
          </p:nvPr>
        </p:nvSpPr>
        <p:spPr>
          <a:xfrm>
            <a:off x="1446212" y="1905000"/>
            <a:ext cx="9829799" cy="4187825"/>
          </a:xfrm>
        </p:spPr>
        <p:txBody>
          <a:bodyPr>
            <a:normAutofit/>
          </a:bodyPr>
          <a:lstStyle/>
          <a:p>
            <a:pPr marL="0" indent="0">
              <a:lnSpc>
                <a:spcPct val="107000"/>
              </a:lnSpc>
              <a:spcBef>
                <a:spcPts val="0"/>
              </a:spcBef>
              <a:spcAft>
                <a:spcPts val="800"/>
              </a:spcAft>
              <a:buNone/>
            </a:pPr>
            <a:r>
              <a:rPr lang="en-US" dirty="0">
                <a:effectLst/>
                <a:ea typeface="Calibri" panose="020F0502020204030204" pitchFamily="34" charset="0"/>
                <a:cs typeface="Times New Roman" panose="02020603050405020304" pitchFamily="18" charset="0"/>
              </a:rPr>
              <a:t>Strong internal controls can help minimize the possibility of misappropriation of assets or misstatement of </a:t>
            </a:r>
            <a:r>
              <a:rPr lang="en-US" dirty="0">
                <a:ea typeface="Calibri" panose="020F0502020204030204" pitchFamily="34" charset="0"/>
                <a:cs typeface="Times New Roman" panose="02020603050405020304" pitchFamily="18" charset="0"/>
              </a:rPr>
              <a:t>accounts while increasing the likelihood of early detection.  </a:t>
            </a:r>
            <a:r>
              <a:rPr lang="en-US" i="1" dirty="0">
                <a:effectLst/>
                <a:ea typeface="Calibri" panose="020F0502020204030204" pitchFamily="34" charset="0"/>
                <a:cs typeface="Times New Roman" panose="02020603050405020304" pitchFamily="18" charset="0"/>
              </a:rPr>
              <a:t>Basic internal cash management and accounting controls include:</a:t>
            </a:r>
          </a:p>
          <a:p>
            <a:pPr lvl="1">
              <a:lnSpc>
                <a:spcPct val="107000"/>
              </a:lnSpc>
              <a:spcBef>
                <a:spcPts val="0"/>
              </a:spcBef>
              <a:spcAft>
                <a:spcPts val="800"/>
              </a:spcAft>
              <a:buBlip>
                <a:blip r:embed="rId2">
                  <a:extLst>
                    <a:ext uri="{96DAC541-7B7A-43D3-8B79-37D633B846F1}">
                      <asvg:svgBlip xmlns:asvg="http://schemas.microsoft.com/office/drawing/2016/SVG/main" r:embed="rId3"/>
                    </a:ext>
                  </a:extLst>
                </a:blip>
              </a:buBlip>
            </a:pPr>
            <a:r>
              <a:rPr lang="en-US" sz="2200" dirty="0">
                <a:effectLst/>
                <a:ea typeface="Calibri" panose="020F0502020204030204" pitchFamily="34" charset="0"/>
                <a:cs typeface="Times New Roman" panose="02020603050405020304" pitchFamily="18" charset="0"/>
              </a:rPr>
              <a:t>Restrictively endorse checks. Spell out the full name of the branch (no  acronyms) </a:t>
            </a:r>
          </a:p>
          <a:p>
            <a:pPr lvl="1">
              <a:lnSpc>
                <a:spcPct val="107000"/>
              </a:lnSpc>
              <a:spcBef>
                <a:spcPts val="0"/>
              </a:spcBef>
              <a:spcAft>
                <a:spcPts val="800"/>
              </a:spcAft>
              <a:buBlip>
                <a:blip r:embed="rId2">
                  <a:extLst>
                    <a:ext uri="{96DAC541-7B7A-43D3-8B79-37D633B846F1}">
                      <asvg:svgBlip xmlns:asvg="http://schemas.microsoft.com/office/drawing/2016/SVG/main" r:embed="rId3"/>
                    </a:ext>
                  </a:extLst>
                </a:blip>
              </a:buBlip>
            </a:pPr>
            <a:r>
              <a:rPr lang="en-US" sz="2200" dirty="0">
                <a:ea typeface="Calibri" panose="020F0502020204030204" pitchFamily="34" charset="0"/>
                <a:cs typeface="Times New Roman" panose="02020603050405020304" pitchFamily="18" charset="0"/>
              </a:rPr>
              <a:t>W</a:t>
            </a:r>
            <a:r>
              <a:rPr lang="en-US" sz="2200" dirty="0">
                <a:effectLst/>
                <a:ea typeface="Calibri" panose="020F0502020204030204" pitchFamily="34" charset="0"/>
                <a:cs typeface="Times New Roman" panose="02020603050405020304" pitchFamily="18" charset="0"/>
              </a:rPr>
              <a:t>rite the branch’s bank account number on the check .</a:t>
            </a:r>
          </a:p>
          <a:p>
            <a:pPr lvl="1">
              <a:lnSpc>
                <a:spcPct val="107000"/>
              </a:lnSpc>
              <a:spcBef>
                <a:spcPts val="0"/>
              </a:spcBef>
              <a:spcAft>
                <a:spcPts val="800"/>
              </a:spcAft>
              <a:buBlip>
                <a:blip r:embed="rId2">
                  <a:extLst>
                    <a:ext uri="{96DAC541-7B7A-43D3-8B79-37D633B846F1}">
                      <asvg:svgBlip xmlns:asvg="http://schemas.microsoft.com/office/drawing/2016/SVG/main" r:embed="rId3"/>
                    </a:ext>
                  </a:extLst>
                </a:blip>
              </a:buBlip>
            </a:pPr>
            <a:r>
              <a:rPr lang="en-US" sz="2200" dirty="0">
                <a:ea typeface="Calibri" panose="020F0502020204030204" pitchFamily="34" charset="0"/>
                <a:cs typeface="Times New Roman" panose="02020603050405020304" pitchFamily="18" charset="0"/>
              </a:rPr>
              <a:t>Write “</a:t>
            </a:r>
            <a:r>
              <a:rPr lang="en-US" sz="2200" b="1" dirty="0">
                <a:ea typeface="Calibri" panose="020F0502020204030204" pitchFamily="34" charset="0"/>
                <a:cs typeface="Times New Roman" panose="02020603050405020304" pitchFamily="18" charset="0"/>
              </a:rPr>
              <a:t>For Deposit Only</a:t>
            </a:r>
            <a:r>
              <a:rPr lang="en-US" sz="2200" dirty="0">
                <a:ea typeface="Calibri" panose="020F0502020204030204" pitchFamily="34" charset="0"/>
                <a:cs typeface="Times New Roman" panose="02020603050405020304" pitchFamily="18" charset="0"/>
              </a:rPr>
              <a:t>” when endorsing checks.</a:t>
            </a:r>
          </a:p>
          <a:p>
            <a:pPr lvl="1">
              <a:lnSpc>
                <a:spcPct val="107000"/>
              </a:lnSpc>
              <a:spcBef>
                <a:spcPts val="0"/>
              </a:spcBef>
              <a:spcAft>
                <a:spcPts val="800"/>
              </a:spcAft>
              <a:buBlip>
                <a:blip r:embed="rId2">
                  <a:extLst>
                    <a:ext uri="{96DAC541-7B7A-43D3-8B79-37D633B846F1}">
                      <asvg:svgBlip xmlns:asvg="http://schemas.microsoft.com/office/drawing/2016/SVG/main" r:embed="rId3"/>
                    </a:ext>
                  </a:extLst>
                </a:blip>
              </a:buBlip>
            </a:pPr>
            <a:r>
              <a:rPr lang="en-US" sz="2200" dirty="0">
                <a:effectLst/>
                <a:ea typeface="Calibri" panose="020F0502020204030204" pitchFamily="34" charset="0"/>
                <a:cs typeface="Times New Roman" panose="02020603050405020304" pitchFamily="18" charset="0"/>
              </a:rPr>
              <a:t>Severely restrict the use of cash.</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72A3D65E-9A9C-CFED-2D25-4B9A5CFA513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09012" y="4043060"/>
            <a:ext cx="3200398" cy="2353420"/>
          </a:xfrm>
          <a:prstGeom prst="rect">
            <a:avLst/>
          </a:prstGeom>
        </p:spPr>
      </p:pic>
    </p:spTree>
    <p:extLst>
      <p:ext uri="{BB962C8B-B14F-4D97-AF65-F5344CB8AC3E}">
        <p14:creationId xmlns:p14="http://schemas.microsoft.com/office/powerpoint/2010/main" val="285242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8E0CA-6F03-32C6-A465-B008F216549A}"/>
              </a:ext>
            </a:extLst>
          </p:cNvPr>
          <p:cNvSpPr>
            <a:spLocks noGrp="1"/>
          </p:cNvSpPr>
          <p:nvPr>
            <p:ph type="title"/>
          </p:nvPr>
        </p:nvSpPr>
        <p:spPr/>
        <p:txBody>
          <a:bodyPr>
            <a:normAutofit/>
          </a:bodyPr>
          <a:lstStyle/>
          <a:p>
            <a:pPr algn="ctr"/>
            <a:r>
              <a:rPr lang="en-US" sz="2800" b="1" dirty="0"/>
              <a:t>Internal Controls: Procedures To Safeguard Assets And Check The Accuracy And Reliability of Accounting Data</a:t>
            </a:r>
          </a:p>
        </p:txBody>
      </p:sp>
      <p:sp>
        <p:nvSpPr>
          <p:cNvPr id="3" name="Content Placeholder 2">
            <a:extLst>
              <a:ext uri="{FF2B5EF4-FFF2-40B4-BE49-F238E27FC236}">
                <a16:creationId xmlns:a16="http://schemas.microsoft.com/office/drawing/2014/main" id="{357D655C-B8E5-72CE-7E9C-5514CA51D9EE}"/>
              </a:ext>
            </a:extLst>
          </p:cNvPr>
          <p:cNvSpPr>
            <a:spLocks noGrp="1"/>
          </p:cNvSpPr>
          <p:nvPr>
            <p:ph idx="1"/>
          </p:nvPr>
        </p:nvSpPr>
        <p:spPr/>
        <p:txBody>
          <a:bodyPr/>
          <a:lstStyle/>
          <a:p>
            <a:pPr marL="401637" lvl="1" indent="-342900">
              <a:lnSpc>
                <a:spcPct val="107000"/>
              </a:lnSpc>
              <a:spcBef>
                <a:spcPts val="0"/>
              </a:spcBef>
              <a:spcAft>
                <a:spcPts val="800"/>
              </a:spcAft>
              <a:buFont typeface="Wingdings" panose="05000000000000000000" pitchFamily="2" charset="2"/>
              <a:buChar char="q"/>
            </a:pPr>
            <a:r>
              <a:rPr lang="en-US" sz="2400" dirty="0">
                <a:ea typeface="Calibri" panose="020F0502020204030204" pitchFamily="34" charset="0"/>
                <a:cs typeface="Times New Roman" panose="02020603050405020304" pitchFamily="18" charset="0"/>
              </a:rPr>
              <a:t>Review the cash receipts and cash disbursements journal each month and ensure that amounts can be reconciled to bank account. </a:t>
            </a:r>
          </a:p>
          <a:p>
            <a:pPr marL="401637" lvl="1" indent="-342900">
              <a:lnSpc>
                <a:spcPct val="107000"/>
              </a:lnSpc>
              <a:spcBef>
                <a:spcPts val="0"/>
              </a:spcBef>
              <a:spcAft>
                <a:spcPts val="800"/>
              </a:spcAft>
              <a:buFont typeface="Wingdings" panose="05000000000000000000" pitchFamily="2" charset="2"/>
              <a:buChar char="q"/>
            </a:pPr>
            <a:r>
              <a:rPr lang="en-US" sz="2400" dirty="0">
                <a:effectLst/>
                <a:ea typeface="Calibri" panose="020F0502020204030204" pitchFamily="34" charset="0"/>
                <a:cs typeface="Times New Roman" panose="02020603050405020304" pitchFamily="18" charset="0"/>
              </a:rPr>
              <a:t>Have the Chair of the Budget and Finance Committee</a:t>
            </a:r>
            <a:r>
              <a:rPr lang="en-US" sz="2400" dirty="0">
                <a:ea typeface="Calibri" panose="020F0502020204030204" pitchFamily="34" charset="0"/>
                <a:cs typeface="Times New Roman" panose="02020603050405020304" pitchFamily="18" charset="0"/>
              </a:rPr>
              <a:t> review </a:t>
            </a:r>
            <a:r>
              <a:rPr lang="en-US" sz="2400" dirty="0">
                <a:effectLst/>
                <a:ea typeface="Calibri" panose="020F0502020204030204" pitchFamily="34" charset="0"/>
                <a:cs typeface="Times New Roman" panose="02020603050405020304" pitchFamily="18" charset="0"/>
              </a:rPr>
              <a:t>the monthly cash disbursements journal to ensure that the transactions were properly authorized.</a:t>
            </a:r>
          </a:p>
          <a:p>
            <a:pPr marL="401637" lvl="1" indent="-342900">
              <a:lnSpc>
                <a:spcPct val="107000"/>
              </a:lnSpc>
              <a:spcBef>
                <a:spcPts val="0"/>
              </a:spcBef>
              <a:spcAft>
                <a:spcPts val="800"/>
              </a:spcAft>
              <a:buFont typeface="Wingdings" panose="05000000000000000000" pitchFamily="2" charset="2"/>
              <a:buChar char="q"/>
            </a:pPr>
            <a:r>
              <a:rPr lang="en-US" sz="2400" dirty="0">
                <a:effectLst/>
                <a:ea typeface="Calibri" panose="020F0502020204030204" pitchFamily="34" charset="0"/>
                <a:cs typeface="Times New Roman" panose="02020603050405020304" pitchFamily="18" charset="0"/>
              </a:rPr>
              <a:t>Comply with the requirement to have the President and Treasurer jointly sign all checks over $2,500.</a:t>
            </a:r>
          </a:p>
          <a:p>
            <a:pPr marL="401637" lvl="1" indent="-342900">
              <a:lnSpc>
                <a:spcPct val="107000"/>
              </a:lnSpc>
              <a:spcBef>
                <a:spcPts val="0"/>
              </a:spcBef>
              <a:spcAft>
                <a:spcPts val="800"/>
              </a:spcAft>
              <a:buFont typeface="Wingdings" panose="05000000000000000000" pitchFamily="2" charset="2"/>
              <a:buChar char="q"/>
            </a:pPr>
            <a:r>
              <a:rPr lang="en-US" sz="2400" dirty="0">
                <a:effectLst/>
                <a:ea typeface="Calibri" panose="020F0502020204030204" pitchFamily="34" charset="0"/>
                <a:cs typeface="Times New Roman" panose="02020603050405020304" pitchFamily="18" charset="0"/>
              </a:rPr>
              <a:t>Have a specified level at which the Board must approve the issuance of a contract.</a:t>
            </a:r>
          </a:p>
          <a:p>
            <a:endParaRPr lang="en-US" dirty="0"/>
          </a:p>
        </p:txBody>
      </p:sp>
    </p:spTree>
    <p:extLst>
      <p:ext uri="{BB962C8B-B14F-4D97-AF65-F5344CB8AC3E}">
        <p14:creationId xmlns:p14="http://schemas.microsoft.com/office/powerpoint/2010/main" val="317747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7C8E9-E9A5-B91F-EECC-A1113BDF0A37}"/>
              </a:ext>
            </a:extLst>
          </p:cNvPr>
          <p:cNvSpPr>
            <a:spLocks noGrp="1"/>
          </p:cNvSpPr>
          <p:nvPr>
            <p:ph type="title"/>
          </p:nvPr>
        </p:nvSpPr>
        <p:spPr/>
        <p:txBody>
          <a:bodyPr/>
          <a:lstStyle/>
          <a:p>
            <a:pPr algn="ctr"/>
            <a:r>
              <a:rPr lang="en-US" b="1" dirty="0"/>
              <a:t>Budget and Operations Planning</a:t>
            </a:r>
          </a:p>
        </p:txBody>
      </p:sp>
      <p:sp>
        <p:nvSpPr>
          <p:cNvPr id="3" name="Content Placeholder 2">
            <a:extLst>
              <a:ext uri="{FF2B5EF4-FFF2-40B4-BE49-F238E27FC236}">
                <a16:creationId xmlns:a16="http://schemas.microsoft.com/office/drawing/2014/main" id="{F13A3550-021E-B346-D075-035879C6C622}"/>
              </a:ext>
            </a:extLst>
          </p:cNvPr>
          <p:cNvSpPr>
            <a:spLocks noGrp="1"/>
          </p:cNvSpPr>
          <p:nvPr>
            <p:ph idx="1"/>
          </p:nvPr>
        </p:nvSpPr>
        <p:spPr/>
        <p:txBody>
          <a:bodyPr>
            <a:normAutofit fontScale="92500" lnSpcReduction="10000"/>
          </a:bodyPr>
          <a:lstStyle/>
          <a:p>
            <a:r>
              <a:rPr lang="en-US" dirty="0"/>
              <a:t>Actively participate in the annual budget development process through developing or vetting estimates for revenue and expenses</a:t>
            </a:r>
            <a:r>
              <a:rPr lang="en-US" dirty="0">
                <a:solidFill>
                  <a:schemeClr val="bg2">
                    <a:lumMod val="50000"/>
                  </a:schemeClr>
                </a:solidFill>
              </a:rPr>
              <a:t>.*</a:t>
            </a:r>
          </a:p>
          <a:p>
            <a:r>
              <a:rPr lang="en-US" dirty="0"/>
              <a:t>Issue written analysis as necessary to ensure budget development process results in a budget that is realistic and achievable.</a:t>
            </a:r>
          </a:p>
          <a:p>
            <a:r>
              <a:rPr lang="en-US" dirty="0"/>
              <a:t>Routinely review and compare actuals to estimates:</a:t>
            </a:r>
          </a:p>
          <a:p>
            <a:pPr lvl="1"/>
            <a:r>
              <a:rPr lang="en-US" dirty="0"/>
              <a:t>(example: forecast for new members and related dues should be routinely compared with actual new members per month).  </a:t>
            </a:r>
          </a:p>
          <a:p>
            <a:pPr lvl="1"/>
            <a:r>
              <a:rPr lang="en-US" dirty="0"/>
              <a:t>Work with branch members to develop solutions when under performance is noted.</a:t>
            </a:r>
          </a:p>
          <a:p>
            <a:r>
              <a:rPr lang="en-US" dirty="0"/>
              <a:t>Prepare and deliver financial report at each branch meeting.</a:t>
            </a:r>
          </a:p>
          <a:p>
            <a:pPr marL="0" indent="0">
              <a:buNone/>
            </a:pPr>
            <a:endParaRPr lang="en-US" sz="1200" dirty="0"/>
          </a:p>
          <a:p>
            <a:pPr marL="0" indent="0" algn="ctr">
              <a:buNone/>
            </a:pPr>
            <a:r>
              <a:rPr lang="en-US" sz="2200" b="1" i="1" dirty="0">
                <a:solidFill>
                  <a:schemeClr val="bg2">
                    <a:lumMod val="50000"/>
                  </a:schemeClr>
                </a:solidFill>
              </a:rPr>
              <a:t>*</a:t>
            </a:r>
            <a:r>
              <a:rPr lang="en-US" sz="2200" b="1" i="1" dirty="0"/>
              <a:t> </a:t>
            </a:r>
            <a:r>
              <a:rPr lang="en-US" sz="2200" b="1" i="1" dirty="0">
                <a:solidFill>
                  <a:schemeClr val="bg2">
                    <a:lumMod val="50000"/>
                  </a:schemeClr>
                </a:solidFill>
              </a:rPr>
              <a:t>Include payment to ASALH National Office in budget</a:t>
            </a:r>
          </a:p>
        </p:txBody>
      </p:sp>
    </p:spTree>
    <p:extLst>
      <p:ext uri="{BB962C8B-B14F-4D97-AF65-F5344CB8AC3E}">
        <p14:creationId xmlns:p14="http://schemas.microsoft.com/office/powerpoint/2010/main" val="334851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2DD8C-BE47-52B5-FCC4-F42F4059E226}"/>
              </a:ext>
            </a:extLst>
          </p:cNvPr>
          <p:cNvSpPr>
            <a:spLocks noGrp="1"/>
          </p:cNvSpPr>
          <p:nvPr>
            <p:ph type="title"/>
          </p:nvPr>
        </p:nvSpPr>
        <p:spPr/>
        <p:txBody>
          <a:bodyPr>
            <a:normAutofit/>
          </a:bodyPr>
          <a:lstStyle/>
          <a:p>
            <a:pPr algn="ctr"/>
            <a:r>
              <a:rPr lang="en-US" sz="2800" b="1" dirty="0">
                <a:effectLst/>
                <a:ea typeface="Calibri" panose="020F0502020204030204" pitchFamily="34" charset="0"/>
                <a:cs typeface="Times New Roman" panose="02020603050405020304" pitchFamily="18" charset="0"/>
              </a:rPr>
              <a:t>Safeguarding ASALH’s  501 (c) (3) Tax Exemption</a:t>
            </a:r>
            <a:endParaRPr lang="en-US" sz="2800" b="1" dirty="0"/>
          </a:p>
        </p:txBody>
      </p:sp>
      <p:sp>
        <p:nvSpPr>
          <p:cNvPr id="3" name="Content Placeholder 2">
            <a:extLst>
              <a:ext uri="{FF2B5EF4-FFF2-40B4-BE49-F238E27FC236}">
                <a16:creationId xmlns:a16="http://schemas.microsoft.com/office/drawing/2014/main" id="{D99C1B04-C4D3-7CF6-EE3E-DD103593041F}"/>
              </a:ext>
            </a:extLst>
          </p:cNvPr>
          <p:cNvSpPr>
            <a:spLocks noGrp="1"/>
          </p:cNvSpPr>
          <p:nvPr>
            <p:ph idx="1"/>
          </p:nvPr>
        </p:nvSpPr>
        <p:spPr>
          <a:xfrm>
            <a:off x="1525981" y="1752601"/>
            <a:ext cx="10054831" cy="4703774"/>
          </a:xfrm>
        </p:spPr>
        <p:txBody>
          <a:bodyPr>
            <a:normAutofit/>
          </a:bodyPr>
          <a:lstStyle/>
          <a:p>
            <a:pPr marL="0" marR="0" indent="0">
              <a:lnSpc>
                <a:spcPct val="107000"/>
              </a:lnSpc>
              <a:spcBef>
                <a:spcPts val="0"/>
              </a:spcBef>
              <a:spcAft>
                <a:spcPts val="800"/>
              </a:spcAft>
              <a:buNone/>
            </a:pPr>
            <a:r>
              <a:rPr lang="en-US" b="1" dirty="0">
                <a:effectLst/>
                <a:ea typeface="Open Sans" panose="020B0606030504020204" pitchFamily="34" charset="0"/>
                <a:cs typeface="Open Sans" panose="020B0606030504020204" pitchFamily="34" charset="0"/>
              </a:rPr>
              <a:t>ASALH is a 501(c) (3) nonprofit professional organization that receives a federal tax exemption</a:t>
            </a:r>
            <a:r>
              <a:rPr lang="en-US" dirty="0">
                <a:effectLst/>
                <a:ea typeface="Open Sans" panose="020B0606030504020204" pitchFamily="34" charset="0"/>
                <a:cs typeface="Open Sans" panose="020B0606030504020204" pitchFamily="34" charset="0"/>
              </a:rPr>
              <a:t>. As such, ASALH must obey certain rules established by the IRS to retain its tax-exempt status. </a:t>
            </a:r>
            <a:r>
              <a:rPr lang="en-US" dirty="0">
                <a:ea typeface="Open Sans" panose="020B0606030504020204" pitchFamily="34" charset="0"/>
                <a:cs typeface="Open Sans" panose="020B0606030504020204" pitchFamily="34" charset="0"/>
              </a:rPr>
              <a:t> </a:t>
            </a:r>
            <a:r>
              <a:rPr lang="en-US" dirty="0">
                <a:effectLst/>
                <a:ea typeface="Open Sans" panose="020B0606030504020204" pitchFamily="34" charset="0"/>
                <a:cs typeface="Open Sans" panose="020B0606030504020204" pitchFamily="34" charset="0"/>
              </a:rPr>
              <a:t>All branches must comply with these rules as well.</a:t>
            </a:r>
          </a:p>
          <a:p>
            <a:pPr lvl="1">
              <a:lnSpc>
                <a:spcPct val="107000"/>
              </a:lnSpc>
              <a:spcBef>
                <a:spcPts val="0"/>
              </a:spcBef>
              <a:spcAft>
                <a:spcPts val="800"/>
              </a:spcAft>
              <a:buFont typeface="Wingdings" panose="05000000000000000000" pitchFamily="2" charset="2"/>
              <a:buChar char="q"/>
            </a:pPr>
            <a:r>
              <a:rPr lang="en-US" b="1" dirty="0">
                <a:effectLst/>
                <a:ea typeface="Open Sans" panose="020B0606030504020204" pitchFamily="34" charset="0"/>
                <a:cs typeface="Open Sans" panose="020B0606030504020204" pitchFamily="34" charset="0"/>
              </a:rPr>
              <a:t>ASALH must file a Form 990 tax return each year</a:t>
            </a:r>
            <a:r>
              <a:rPr lang="en-US" dirty="0">
                <a:effectLst/>
                <a:ea typeface="Open Sans" panose="020B0606030504020204" pitchFamily="34" charset="0"/>
                <a:cs typeface="Open Sans" panose="020B0606030504020204" pitchFamily="34" charset="0"/>
              </a:rPr>
              <a:t>. </a:t>
            </a:r>
          </a:p>
          <a:p>
            <a:pPr lvl="1">
              <a:lnSpc>
                <a:spcPct val="107000"/>
              </a:lnSpc>
              <a:spcBef>
                <a:spcPts val="0"/>
              </a:spcBef>
              <a:spcAft>
                <a:spcPts val="800"/>
              </a:spcAft>
              <a:buFont typeface="Wingdings" panose="05000000000000000000" pitchFamily="2" charset="2"/>
              <a:buChar char="q"/>
            </a:pPr>
            <a:r>
              <a:rPr lang="en-US" dirty="0">
                <a:effectLst/>
                <a:ea typeface="Open Sans" panose="020B0606030504020204" pitchFamily="34" charset="0"/>
                <a:cs typeface="Open Sans" panose="020B0606030504020204" pitchFamily="34" charset="0"/>
              </a:rPr>
              <a:t>Information for the Form 990 tax filing comes partly from the annual reports submitted by branches. Branch submission of accurate and timely annual reports are essential to </a:t>
            </a:r>
            <a:r>
              <a:rPr lang="en-US" dirty="0">
                <a:ea typeface="Open Sans" panose="020B0606030504020204" pitchFamily="34" charset="0"/>
                <a:cs typeface="Open Sans" panose="020B0606030504020204" pitchFamily="34" charset="0"/>
              </a:rPr>
              <a:t>safeguard ASALH’s</a:t>
            </a:r>
            <a:r>
              <a:rPr lang="en-US" dirty="0">
                <a:effectLst/>
                <a:ea typeface="Open Sans" panose="020B0606030504020204" pitchFamily="34" charset="0"/>
                <a:cs typeface="Open Sans" panose="020B0606030504020204" pitchFamily="34" charset="0"/>
              </a:rPr>
              <a:t> tax exempt status and to avoid tax penalties. </a:t>
            </a:r>
          </a:p>
          <a:p>
            <a:pPr lvl="1">
              <a:lnSpc>
                <a:spcPct val="107000"/>
              </a:lnSpc>
              <a:spcBef>
                <a:spcPts val="0"/>
              </a:spcBef>
              <a:spcAft>
                <a:spcPts val="800"/>
              </a:spcAft>
              <a:buFont typeface="Wingdings" panose="05000000000000000000" pitchFamily="2" charset="2"/>
              <a:buChar char="q"/>
            </a:pPr>
            <a:r>
              <a:rPr lang="en-US" dirty="0">
                <a:effectLst/>
                <a:ea typeface="Calibri" panose="020F0502020204030204" pitchFamily="34" charset="0"/>
                <a:cs typeface="Times New Roman" panose="02020603050405020304" pitchFamily="18" charset="0"/>
              </a:rPr>
              <a:t>A branch may </a:t>
            </a:r>
            <a:r>
              <a:rPr lang="en-US" dirty="0">
                <a:ea typeface="Calibri" panose="020F0502020204030204" pitchFamily="34" charset="0"/>
                <a:cs typeface="Times New Roman" panose="02020603050405020304" pitchFamily="18" charset="0"/>
              </a:rPr>
              <a:t>request to use ASALH’s Tax ID</a:t>
            </a:r>
            <a:r>
              <a:rPr lang="en-US" dirty="0">
                <a:effectLst/>
                <a:ea typeface="Calibri" panose="020F0502020204030204" pitchFamily="34" charset="0"/>
                <a:cs typeface="Times New Roman" panose="02020603050405020304" pitchFamily="18" charset="0"/>
              </a:rPr>
              <a:t>, provided the annual reporting requirement is met and that the branch is able to obtain the written approval of ASALH National.</a:t>
            </a:r>
          </a:p>
          <a:p>
            <a:pPr marL="0" marR="0" indent="0">
              <a:lnSpc>
                <a:spcPct val="107000"/>
              </a:lnSpc>
              <a:spcBef>
                <a:spcPts val="0"/>
              </a:spcBef>
              <a:spcAft>
                <a:spcPts val="800"/>
              </a:spcAft>
              <a:buNone/>
            </a:pPr>
            <a:endParaRPr lang="en-US" sz="1700" dirty="0">
              <a:effectLst/>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BCB318D9-D363-4EA4-9070-3400B3C3C1C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437812" y="457200"/>
            <a:ext cx="617419" cy="1295401"/>
          </a:xfrm>
          <a:prstGeom prst="rect">
            <a:avLst/>
          </a:prstGeom>
        </p:spPr>
      </p:pic>
    </p:spTree>
    <p:extLst>
      <p:ext uri="{BB962C8B-B14F-4D97-AF65-F5344CB8AC3E}">
        <p14:creationId xmlns:p14="http://schemas.microsoft.com/office/powerpoint/2010/main" val="328646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8EBD0-D662-EB6A-0057-7B5D8BD4484F}"/>
              </a:ext>
            </a:extLst>
          </p:cNvPr>
          <p:cNvSpPr>
            <a:spLocks noGrp="1"/>
          </p:cNvSpPr>
          <p:nvPr>
            <p:ph type="title"/>
          </p:nvPr>
        </p:nvSpPr>
        <p:spPr/>
        <p:txBody>
          <a:bodyPr>
            <a:normAutofit/>
          </a:bodyPr>
          <a:lstStyle/>
          <a:p>
            <a:r>
              <a:rPr lang="en-US" sz="3200" b="1" dirty="0">
                <a:effectLst/>
                <a:ea typeface="Calibri" panose="020F0502020204030204" pitchFamily="34" charset="0"/>
                <a:cs typeface="Times New Roman" panose="02020603050405020304" pitchFamily="18" charset="0"/>
              </a:rPr>
              <a:t>Safeguarding ASALH’s 501 (c) (3) Tax Exemption</a:t>
            </a:r>
            <a:endParaRPr lang="en-US" sz="3200" dirty="0"/>
          </a:p>
        </p:txBody>
      </p:sp>
      <p:sp>
        <p:nvSpPr>
          <p:cNvPr id="3" name="Content Placeholder 2">
            <a:extLst>
              <a:ext uri="{FF2B5EF4-FFF2-40B4-BE49-F238E27FC236}">
                <a16:creationId xmlns:a16="http://schemas.microsoft.com/office/drawing/2014/main" id="{D98F526F-AB19-0390-9D8A-5AA796CBE55A}"/>
              </a:ext>
            </a:extLst>
          </p:cNvPr>
          <p:cNvSpPr>
            <a:spLocks noGrp="1"/>
          </p:cNvSpPr>
          <p:nvPr>
            <p:ph idx="1"/>
          </p:nvPr>
        </p:nvSpPr>
        <p:spPr>
          <a:xfrm>
            <a:off x="1522413" y="1981200"/>
            <a:ext cx="9601199" cy="4187825"/>
          </a:xfrm>
        </p:spPr>
        <p:txBody>
          <a:bodyPr>
            <a:normAutofit fontScale="85000" lnSpcReduction="20000"/>
          </a:bodyPr>
          <a:lstStyle/>
          <a:p>
            <a:pPr marR="0">
              <a:lnSpc>
                <a:spcPct val="100000"/>
              </a:lnSpc>
              <a:spcBef>
                <a:spcPts val="0"/>
              </a:spcBef>
              <a:spcAft>
                <a:spcPts val="800"/>
              </a:spcAft>
              <a:buFont typeface="Wingdings" panose="05000000000000000000" pitchFamily="2" charset="2"/>
              <a:buChar char="q"/>
            </a:pPr>
            <a:r>
              <a:rPr lang="en-US" b="1" dirty="0">
                <a:effectLst/>
                <a:ea typeface="Open Sans" panose="020B0606030504020204" pitchFamily="34" charset="0"/>
                <a:cs typeface="Open Sans" panose="020B0606030504020204" pitchFamily="34" charset="0"/>
              </a:rPr>
              <a:t>Branches need to be aware of activities that 501(c) (3) organizations cannot engage in</a:t>
            </a:r>
            <a:r>
              <a:rPr lang="en-US" b="1" dirty="0">
                <a:ea typeface="Open Sans" panose="020B0606030504020204" pitchFamily="34" charset="0"/>
                <a:cs typeface="Open Sans" panose="020B0606030504020204" pitchFamily="34" charset="0"/>
              </a:rPr>
              <a:t>:</a:t>
            </a:r>
          </a:p>
          <a:p>
            <a:pPr marL="0" marR="0" indent="0">
              <a:lnSpc>
                <a:spcPct val="100000"/>
              </a:lnSpc>
              <a:spcBef>
                <a:spcPts val="0"/>
              </a:spcBef>
              <a:spcAft>
                <a:spcPts val="800"/>
              </a:spcAft>
              <a:buNone/>
            </a:pPr>
            <a:endParaRPr lang="en-US" sz="1100" dirty="0">
              <a:effectLst/>
              <a:ea typeface="Open Sans" panose="020B0606030504020204" pitchFamily="34" charset="0"/>
              <a:cs typeface="Open Sans" panose="020B0606030504020204" pitchFamily="34" charset="0"/>
            </a:endParaRPr>
          </a:p>
          <a:p>
            <a:pPr marL="573087" lvl="1" indent="-285750">
              <a:lnSpc>
                <a:spcPct val="120000"/>
              </a:lnSpc>
              <a:spcBef>
                <a:spcPts val="0"/>
              </a:spcBef>
              <a:spcAft>
                <a:spcPts val="800"/>
              </a:spcAft>
              <a:buFont typeface="Wingdings" panose="05000000000000000000" pitchFamily="2" charset="2"/>
              <a:buChar char="Ø"/>
            </a:pPr>
            <a:r>
              <a:rPr lang="en-US" sz="2200" dirty="0">
                <a:effectLst/>
                <a:ea typeface="Open Sans" panose="020B0606030504020204" pitchFamily="34" charset="0"/>
                <a:cs typeface="Open Sans" panose="020B0606030504020204" pitchFamily="34" charset="0"/>
              </a:rPr>
              <a:t>Political campaign activity to financially support, endorse, or oppose any political candidates verbally or in writing. </a:t>
            </a:r>
          </a:p>
          <a:p>
            <a:pPr marL="573087" lvl="1" indent="-285750">
              <a:lnSpc>
                <a:spcPct val="120000"/>
              </a:lnSpc>
              <a:spcBef>
                <a:spcPts val="0"/>
              </a:spcBef>
              <a:spcAft>
                <a:spcPts val="800"/>
              </a:spcAft>
              <a:buFont typeface="Wingdings" panose="05000000000000000000" pitchFamily="2" charset="2"/>
              <a:buChar char="Ø"/>
            </a:pPr>
            <a:r>
              <a:rPr lang="en-US" sz="2200" dirty="0">
                <a:ea typeface="Open Sans" panose="020B0606030504020204" pitchFamily="34" charset="0"/>
                <a:cs typeface="Open Sans" panose="020B0606030504020204" pitchFamily="34" charset="0"/>
              </a:rPr>
              <a:t>Lo</a:t>
            </a:r>
            <a:r>
              <a:rPr lang="en-US" sz="2200" dirty="0">
                <a:effectLst/>
                <a:ea typeface="Open Sans" panose="020B0606030504020204" pitchFamily="34" charset="0"/>
                <a:cs typeface="Open Sans" panose="020B0606030504020204" pitchFamily="34" charset="0"/>
              </a:rPr>
              <a:t>bbying activities to urge members to support or oppose legislation.</a:t>
            </a:r>
          </a:p>
          <a:p>
            <a:pPr marL="573087" lvl="1" indent="-285750">
              <a:lnSpc>
                <a:spcPct val="120000"/>
              </a:lnSpc>
              <a:spcBef>
                <a:spcPts val="0"/>
              </a:spcBef>
              <a:spcAft>
                <a:spcPts val="800"/>
              </a:spcAft>
              <a:buFont typeface="Wingdings" panose="05000000000000000000" pitchFamily="2" charset="2"/>
              <a:buChar char="Ø"/>
            </a:pPr>
            <a:r>
              <a:rPr lang="en-US" sz="2200" dirty="0">
                <a:effectLst/>
                <a:ea typeface="Open Sans" panose="020B0606030504020204" pitchFamily="34" charset="0"/>
                <a:cs typeface="Open Sans" panose="020B0606030504020204" pitchFamily="34" charset="0"/>
              </a:rPr>
              <a:t>Enable personal benefit from the branch’s income or assets to insiders, such as, branch officers and members.</a:t>
            </a:r>
            <a:endParaRPr lang="en-US" sz="2200" dirty="0">
              <a:ea typeface="Open Sans" panose="020B0606030504020204" pitchFamily="34" charset="0"/>
              <a:cs typeface="Open Sans" panose="020B0606030504020204" pitchFamily="34" charset="0"/>
            </a:endParaRPr>
          </a:p>
          <a:p>
            <a:pPr marL="573087" lvl="1" indent="-285750">
              <a:lnSpc>
                <a:spcPct val="120000"/>
              </a:lnSpc>
              <a:spcBef>
                <a:spcPts val="0"/>
              </a:spcBef>
              <a:spcAft>
                <a:spcPts val="800"/>
              </a:spcAft>
              <a:buFont typeface="Wingdings" panose="05000000000000000000" pitchFamily="2" charset="2"/>
              <a:buChar char="Ø"/>
            </a:pPr>
            <a:r>
              <a:rPr lang="en-US" sz="2200" dirty="0">
                <a:effectLst/>
                <a:ea typeface="Open Sans" panose="020B0606030504020204" pitchFamily="34" charset="0"/>
                <a:cs typeface="Open Sans" panose="020B0606030504020204" pitchFamily="34" charset="0"/>
              </a:rPr>
              <a:t>Allowing individuals or other organizations to obtain private benefits from donations for uses that are not aligned with the purpose of ASALH’s mission.</a:t>
            </a:r>
          </a:p>
          <a:p>
            <a:pPr marL="573087" lvl="1" indent="-285750">
              <a:lnSpc>
                <a:spcPct val="120000"/>
              </a:lnSpc>
              <a:spcBef>
                <a:spcPts val="0"/>
              </a:spcBef>
              <a:spcAft>
                <a:spcPts val="800"/>
              </a:spcAft>
              <a:buFont typeface="Wingdings" panose="05000000000000000000" pitchFamily="2" charset="2"/>
              <a:buChar char="Ø"/>
            </a:pPr>
            <a:r>
              <a:rPr lang="en-US" sz="2200" dirty="0">
                <a:effectLst/>
                <a:ea typeface="Open Sans" panose="020B0606030504020204" pitchFamily="34" charset="0"/>
                <a:cs typeface="Open Sans" panose="020B0606030504020204" pitchFamily="34" charset="0"/>
              </a:rPr>
              <a:t>Generating Unrelated Business Income, in other words, too much income from a purpose that is unrelated to that of ASALH.</a:t>
            </a:r>
            <a:endParaRPr lang="en-US" sz="2200" dirty="0">
              <a:ea typeface="Open Sans" panose="020B0606030504020204" pitchFamily="34" charset="0"/>
              <a:cs typeface="Open Sans" panose="020B0606030504020204" pitchFamily="34" charset="0"/>
            </a:endParaRPr>
          </a:p>
          <a:p>
            <a:endParaRPr lang="en-US" dirty="0"/>
          </a:p>
        </p:txBody>
      </p:sp>
      <p:pic>
        <p:nvPicPr>
          <p:cNvPr id="7" name="Picture 6">
            <a:extLst>
              <a:ext uri="{FF2B5EF4-FFF2-40B4-BE49-F238E27FC236}">
                <a16:creationId xmlns:a16="http://schemas.microsoft.com/office/drawing/2014/main" id="{1AB24FAB-D9ED-D232-D01A-2424C3B7FCB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608013" y="3093334"/>
            <a:ext cx="914400" cy="671331"/>
          </a:xfrm>
          <a:prstGeom prst="rect">
            <a:avLst/>
          </a:prstGeom>
        </p:spPr>
      </p:pic>
    </p:spTree>
    <p:extLst>
      <p:ext uri="{BB962C8B-B14F-4D97-AF65-F5344CB8AC3E}">
        <p14:creationId xmlns:p14="http://schemas.microsoft.com/office/powerpoint/2010/main" val="429327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BB85B-A4C4-34D9-1B03-B42EF50D2A69}"/>
              </a:ext>
            </a:extLst>
          </p:cNvPr>
          <p:cNvSpPr>
            <a:spLocks noGrp="1"/>
          </p:cNvSpPr>
          <p:nvPr>
            <p:ph type="title"/>
          </p:nvPr>
        </p:nvSpPr>
        <p:spPr/>
        <p:txBody>
          <a:bodyPr/>
          <a:lstStyle/>
          <a:p>
            <a:pPr algn="ctr"/>
            <a:r>
              <a:rPr lang="en-US" b="1" dirty="0"/>
              <a:t>Should My Branch Apply for 501(c)(3)</a:t>
            </a:r>
          </a:p>
        </p:txBody>
      </p:sp>
      <p:sp>
        <p:nvSpPr>
          <p:cNvPr id="3" name="Content Placeholder 2">
            <a:extLst>
              <a:ext uri="{FF2B5EF4-FFF2-40B4-BE49-F238E27FC236}">
                <a16:creationId xmlns:a16="http://schemas.microsoft.com/office/drawing/2014/main" id="{EAD914A9-54B5-8441-818E-4D57E7922FBB}"/>
              </a:ext>
            </a:extLst>
          </p:cNvPr>
          <p:cNvSpPr>
            <a:spLocks noGrp="1"/>
          </p:cNvSpPr>
          <p:nvPr>
            <p:ph idx="1"/>
          </p:nvPr>
        </p:nvSpPr>
        <p:spPr/>
        <p:txBody>
          <a:bodyPr>
            <a:noAutofit/>
          </a:bodyPr>
          <a:lstStyle/>
          <a:p>
            <a:pPr marR="0">
              <a:lnSpc>
                <a:spcPct val="100000"/>
              </a:lnSpc>
              <a:spcBef>
                <a:spcPts val="0"/>
              </a:spcBef>
              <a:spcAft>
                <a:spcPts val="1200"/>
              </a:spcAft>
              <a:buFont typeface="Wingdings" panose="05000000000000000000" pitchFamily="2" charset="2"/>
              <a:buChar char="q"/>
            </a:pPr>
            <a:r>
              <a:rPr lang="en-US" sz="2200" dirty="0">
                <a:latin typeface="+mj-lt"/>
              </a:rPr>
              <a:t>Becoming a 501(c)(3) requires an application, accurate record keeping, and completing an annual tax filing.</a:t>
            </a:r>
          </a:p>
          <a:p>
            <a:pPr>
              <a:lnSpc>
                <a:spcPct val="100000"/>
              </a:lnSpc>
              <a:spcBef>
                <a:spcPts val="0"/>
              </a:spcBef>
              <a:spcAft>
                <a:spcPts val="1200"/>
              </a:spcAft>
              <a:buFont typeface="Wingdings" panose="05000000000000000000" pitchFamily="2" charset="2"/>
              <a:buChar char="q"/>
            </a:pPr>
            <a:r>
              <a:rPr lang="en-US" sz="2200" dirty="0">
                <a:latin typeface="+mj-lt"/>
                <a:ea typeface="Calibri" panose="020F0502020204030204" pitchFamily="34" charset="0"/>
                <a:cs typeface="Times New Roman" panose="02020603050405020304" pitchFamily="18" charset="0"/>
              </a:rPr>
              <a:t>Branches interested in recurring grant funding or large-scale fundraising activities should apply for a separate tax-exemption. </a:t>
            </a:r>
            <a:endParaRPr lang="en-US" sz="2200" dirty="0">
              <a:latin typeface="+mj-lt"/>
            </a:endParaRPr>
          </a:p>
          <a:p>
            <a:pPr marR="0">
              <a:lnSpc>
                <a:spcPct val="100000"/>
              </a:lnSpc>
              <a:spcBef>
                <a:spcPts val="0"/>
              </a:spcBef>
              <a:spcAft>
                <a:spcPts val="1200"/>
              </a:spcAft>
              <a:buFont typeface="Wingdings" panose="05000000000000000000" pitchFamily="2" charset="2"/>
              <a:buChar char="q"/>
            </a:pPr>
            <a:r>
              <a:rPr lang="en-US" sz="2200" dirty="0">
                <a:latin typeface="+mj-lt"/>
              </a:rPr>
              <a:t>Applicants should consider obtaining professional assistance to ensure that the application is complete and accurate; that the financial record keeping system supports accurate and timely reporting; and that compliance requirements such as the annual report to ASALH National are routinely followed. </a:t>
            </a:r>
            <a:endParaRPr lang="en-US" sz="2200" dirty="0">
              <a:latin typeface="+mj-lt"/>
              <a:cs typeface="Times New Roman" panose="02020603050405020304" pitchFamily="18" charset="0"/>
            </a:endParaRPr>
          </a:p>
          <a:p>
            <a:pPr marR="0">
              <a:lnSpc>
                <a:spcPct val="100000"/>
              </a:lnSpc>
              <a:spcBef>
                <a:spcPts val="0"/>
              </a:spcBef>
              <a:spcAft>
                <a:spcPts val="1200"/>
              </a:spcAft>
              <a:buFont typeface="Wingdings" panose="05000000000000000000" pitchFamily="2" charset="2"/>
              <a:buChar char="q"/>
            </a:pPr>
            <a:r>
              <a:rPr lang="en-US" sz="2200" dirty="0">
                <a:effectLst/>
                <a:latin typeface="+mj-lt"/>
                <a:ea typeface="Calibri" panose="020F0502020204030204" pitchFamily="34" charset="0"/>
                <a:cs typeface="Times New Roman" panose="02020603050405020304" pitchFamily="18" charset="0"/>
              </a:rPr>
              <a:t>Consider have an audit performed </a:t>
            </a:r>
            <a:r>
              <a:rPr lang="en-US" sz="2200" dirty="0">
                <a:latin typeface="+mj-lt"/>
                <a:ea typeface="Calibri" panose="020F0502020204030204" pitchFamily="34" charset="0"/>
                <a:cs typeface="Times New Roman" panose="02020603050405020304" pitchFamily="18" charset="0"/>
              </a:rPr>
              <a:t>prior to applying (not required)</a:t>
            </a:r>
            <a:r>
              <a:rPr lang="en-US" sz="2200" dirty="0">
                <a:latin typeface="+mj-lt"/>
                <a:cs typeface="Times New Roman" panose="02020603050405020304" pitchFamily="18" charset="0"/>
              </a:rPr>
              <a:t> </a:t>
            </a:r>
          </a:p>
          <a:p>
            <a:pPr marL="0" marR="0" indent="0" algn="ctr">
              <a:lnSpc>
                <a:spcPct val="100000"/>
              </a:lnSpc>
              <a:spcBef>
                <a:spcPts val="0"/>
              </a:spcBef>
              <a:spcAft>
                <a:spcPts val="1200"/>
              </a:spcAft>
              <a:buNone/>
            </a:pPr>
            <a:r>
              <a:rPr lang="en-US" sz="2200" b="1" dirty="0">
                <a:latin typeface="+mj-lt"/>
                <a:cs typeface="Times New Roman" panose="02020603050405020304" pitchFamily="18" charset="0"/>
              </a:rPr>
              <a:t>Many companies provide low cost support for processing applications.</a:t>
            </a:r>
            <a:endParaRPr lang="en-US" sz="2200" b="1" dirty="0">
              <a:effectLst/>
              <a:latin typeface="+mj-l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496CADD6-D4AB-E7E9-9EA8-A0A45FA211F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62629" y="219841"/>
            <a:ext cx="961910" cy="868725"/>
          </a:xfrm>
          <a:prstGeom prst="rect">
            <a:avLst/>
          </a:prstGeom>
        </p:spPr>
      </p:pic>
      <p:pic>
        <p:nvPicPr>
          <p:cNvPr id="8" name="Picture 7">
            <a:extLst>
              <a:ext uri="{FF2B5EF4-FFF2-40B4-BE49-F238E27FC236}">
                <a16:creationId xmlns:a16="http://schemas.microsoft.com/office/drawing/2014/main" id="{5BCC1565-F1F8-C6C3-07F6-C91D23EBAAE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66943" y="927406"/>
            <a:ext cx="961910" cy="868725"/>
          </a:xfrm>
          <a:prstGeom prst="rect">
            <a:avLst/>
          </a:prstGeom>
        </p:spPr>
      </p:pic>
    </p:spTree>
    <p:extLst>
      <p:ext uri="{BB962C8B-B14F-4D97-AF65-F5344CB8AC3E}">
        <p14:creationId xmlns:p14="http://schemas.microsoft.com/office/powerpoint/2010/main" val="346894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598B-BC9F-D2FB-74AA-B9B0F6E8DFFC}"/>
              </a:ext>
            </a:extLst>
          </p:cNvPr>
          <p:cNvSpPr>
            <a:spLocks noGrp="1"/>
          </p:cNvSpPr>
          <p:nvPr>
            <p:ph type="title"/>
          </p:nvPr>
        </p:nvSpPr>
        <p:spPr/>
        <p:txBody>
          <a:bodyPr/>
          <a:lstStyle/>
          <a:p>
            <a:pPr algn="ctr"/>
            <a:r>
              <a:rPr lang="en-US" b="1" dirty="0"/>
              <a:t>Preparing the Annual Financial Report</a:t>
            </a:r>
          </a:p>
        </p:txBody>
      </p:sp>
      <p:sp>
        <p:nvSpPr>
          <p:cNvPr id="3" name="Content Placeholder 2">
            <a:extLst>
              <a:ext uri="{FF2B5EF4-FFF2-40B4-BE49-F238E27FC236}">
                <a16:creationId xmlns:a16="http://schemas.microsoft.com/office/drawing/2014/main" id="{68F5D244-6CCC-B004-45AF-1D8972315F0E}"/>
              </a:ext>
            </a:extLst>
          </p:cNvPr>
          <p:cNvSpPr>
            <a:spLocks noGrp="1"/>
          </p:cNvSpPr>
          <p:nvPr>
            <p:ph idx="1"/>
          </p:nvPr>
        </p:nvSpPr>
        <p:spPr/>
        <p:txBody>
          <a:bodyPr/>
          <a:lstStyle/>
          <a:p>
            <a:pPr>
              <a:spcAft>
                <a:spcPts val="600"/>
              </a:spcAft>
              <a:buFont typeface="Wingdings" panose="05000000000000000000" pitchFamily="2" charset="2"/>
              <a:buChar char="q"/>
            </a:pPr>
            <a:r>
              <a:rPr lang="en-US" dirty="0"/>
              <a:t>Two report formats</a:t>
            </a:r>
          </a:p>
          <a:p>
            <a:pPr lvl="1">
              <a:spcAft>
                <a:spcPts val="600"/>
              </a:spcAft>
            </a:pPr>
            <a:r>
              <a:rPr lang="en-US" sz="2400" dirty="0"/>
              <a:t>A report format for Branches with 501(c)(3) status</a:t>
            </a:r>
          </a:p>
          <a:p>
            <a:pPr lvl="1">
              <a:spcAft>
                <a:spcPts val="600"/>
              </a:spcAft>
            </a:pPr>
            <a:r>
              <a:rPr lang="en-US" sz="2400" dirty="0"/>
              <a:t>A report format for Branches without a separate 501(c)(3)  </a:t>
            </a:r>
          </a:p>
          <a:p>
            <a:pPr>
              <a:spcAft>
                <a:spcPts val="600"/>
              </a:spcAft>
              <a:buFont typeface="Wingdings" panose="05000000000000000000" pitchFamily="2" charset="2"/>
              <a:buChar char="q"/>
            </a:pPr>
            <a:r>
              <a:rPr lang="en-US" dirty="0"/>
              <a:t>Reports are due on January 31</a:t>
            </a:r>
            <a:r>
              <a:rPr lang="en-US" baseline="30000" dirty="0"/>
              <a:t>st</a:t>
            </a:r>
            <a:r>
              <a:rPr lang="en-US" dirty="0"/>
              <a:t> of each year.</a:t>
            </a:r>
          </a:p>
          <a:p>
            <a:pPr>
              <a:spcAft>
                <a:spcPts val="600"/>
              </a:spcAft>
              <a:buFont typeface="Wingdings" panose="05000000000000000000" pitchFamily="2" charset="2"/>
              <a:buChar char="q"/>
            </a:pPr>
            <a:r>
              <a:rPr lang="en-US" dirty="0"/>
              <a:t>The report formats are being updated and enhancements are being made to the supporting technology.</a:t>
            </a:r>
          </a:p>
          <a:p>
            <a:pPr>
              <a:spcAft>
                <a:spcPts val="600"/>
              </a:spcAft>
              <a:buFont typeface="Wingdings" panose="05000000000000000000" pitchFamily="2" charset="2"/>
              <a:buChar char="q"/>
            </a:pPr>
            <a:r>
              <a:rPr lang="en-US" dirty="0"/>
              <a:t>Training on the update forms will be provided in November 2022.</a:t>
            </a:r>
          </a:p>
          <a:p>
            <a:pPr>
              <a:spcAft>
                <a:spcPts val="600"/>
              </a:spcAft>
            </a:pPr>
            <a:endParaRPr lang="en-US" dirty="0"/>
          </a:p>
          <a:p>
            <a:endParaRPr lang="en-US" dirty="0"/>
          </a:p>
        </p:txBody>
      </p:sp>
    </p:spTree>
    <p:extLst>
      <p:ext uri="{BB962C8B-B14F-4D97-AF65-F5344CB8AC3E}">
        <p14:creationId xmlns:p14="http://schemas.microsoft.com/office/powerpoint/2010/main" val="100349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49FE7-AFD7-3BDC-8B40-C9CB0164484D}"/>
              </a:ext>
            </a:extLst>
          </p:cNvPr>
          <p:cNvSpPr>
            <a:spLocks noGrp="1"/>
          </p:cNvSpPr>
          <p:nvPr>
            <p:ph type="title"/>
          </p:nvPr>
        </p:nvSpPr>
        <p:spPr/>
        <p:txBody>
          <a:bodyPr/>
          <a:lstStyle/>
          <a:p>
            <a:r>
              <a:rPr lang="en-US" dirty="0"/>
              <a:t>Three Tips for New Treasurers</a:t>
            </a:r>
            <a:br>
              <a:rPr lang="en-US" dirty="0"/>
            </a:br>
            <a:endParaRPr lang="en-US" dirty="0"/>
          </a:p>
        </p:txBody>
      </p:sp>
      <p:sp>
        <p:nvSpPr>
          <p:cNvPr id="3" name="Content Placeholder 2">
            <a:extLst>
              <a:ext uri="{FF2B5EF4-FFF2-40B4-BE49-F238E27FC236}">
                <a16:creationId xmlns:a16="http://schemas.microsoft.com/office/drawing/2014/main" id="{5F2759EF-1181-1E2D-8764-A7415CEA198E}"/>
              </a:ext>
            </a:extLst>
          </p:cNvPr>
          <p:cNvSpPr>
            <a:spLocks noGrp="1"/>
          </p:cNvSpPr>
          <p:nvPr>
            <p:ph idx="1"/>
          </p:nvPr>
        </p:nvSpPr>
        <p:spPr/>
        <p:txBody>
          <a:bodyPr>
            <a:normAutofit fontScale="92500" lnSpcReduction="10000"/>
          </a:bodyPr>
          <a:lstStyle/>
          <a:p>
            <a:r>
              <a:rPr lang="en-US" dirty="0"/>
              <a:t>Tip #1: Ensure You Have All the Necessary Accesses</a:t>
            </a:r>
          </a:p>
          <a:p>
            <a:pPr lvl="1"/>
            <a:r>
              <a:rPr lang="en-US" dirty="0"/>
              <a:t>Obtain all bank account records and details. Get the bank forms required to update signature cards and online account access as soon as possible.</a:t>
            </a:r>
          </a:p>
          <a:p>
            <a:pPr lvl="1"/>
            <a:r>
              <a:rPr lang="en-US" dirty="0"/>
              <a:t>Transfer credit card authorizations.</a:t>
            </a:r>
          </a:p>
          <a:p>
            <a:pPr lvl="1"/>
            <a:r>
              <a:rPr lang="en-US" dirty="0"/>
              <a:t>Have all checkbooks and credit cards turned over to you that were in the possession of the former treasurer.</a:t>
            </a:r>
          </a:p>
          <a:p>
            <a:pPr lvl="1"/>
            <a:endParaRPr lang="en-US" dirty="0"/>
          </a:p>
          <a:p>
            <a:r>
              <a:rPr lang="en-US" dirty="0"/>
              <a:t>Tip #2: Receive Onboarding From the Previous Treasurer</a:t>
            </a:r>
          </a:p>
          <a:p>
            <a:pPr lvl="1"/>
            <a:r>
              <a:rPr lang="en-US" dirty="0"/>
              <a:t>Onboarding is just the process of a previous person who held a position helping you "onboard" by offering advice and assistance with your job duties and helping you understand existing policies since they already have the experience. </a:t>
            </a:r>
          </a:p>
          <a:p>
            <a:r>
              <a:rPr lang="en-US" dirty="0"/>
              <a:t>Tip #3: Create a Calendar of Upcoming Financial Deadlines</a:t>
            </a:r>
          </a:p>
        </p:txBody>
      </p:sp>
    </p:spTree>
    <p:extLst>
      <p:ext uri="{BB962C8B-B14F-4D97-AF65-F5344CB8AC3E}">
        <p14:creationId xmlns:p14="http://schemas.microsoft.com/office/powerpoint/2010/main" val="169547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028A-682A-B5F6-A830-A5028CE3980D}"/>
              </a:ext>
            </a:extLst>
          </p:cNvPr>
          <p:cNvSpPr>
            <a:spLocks noGrp="1"/>
          </p:cNvSpPr>
          <p:nvPr>
            <p:ph type="title"/>
          </p:nvPr>
        </p:nvSpPr>
        <p:spPr/>
        <p:txBody>
          <a:bodyPr/>
          <a:lstStyle/>
          <a:p>
            <a:pPr algn="ctr"/>
            <a:r>
              <a:rPr lang="en-US" b="1" dirty="0"/>
              <a:t>Financial Management</a:t>
            </a:r>
          </a:p>
        </p:txBody>
      </p:sp>
      <p:sp>
        <p:nvSpPr>
          <p:cNvPr id="3" name="Content Placeholder 2">
            <a:extLst>
              <a:ext uri="{FF2B5EF4-FFF2-40B4-BE49-F238E27FC236}">
                <a16:creationId xmlns:a16="http://schemas.microsoft.com/office/drawing/2014/main" id="{932E9A8E-94FC-783E-47DE-3BCDF75D8361}"/>
              </a:ext>
            </a:extLst>
          </p:cNvPr>
          <p:cNvSpPr>
            <a:spLocks noGrp="1"/>
          </p:cNvSpPr>
          <p:nvPr>
            <p:ph idx="1"/>
          </p:nvPr>
        </p:nvSpPr>
        <p:spPr>
          <a:xfrm>
            <a:off x="1522413" y="1981200"/>
            <a:ext cx="10515599" cy="4187825"/>
          </a:xfrm>
        </p:spPr>
        <p:txBody>
          <a:bodyPr>
            <a:normAutofit/>
          </a:bodyPr>
          <a:lstStyle/>
          <a:p>
            <a:pPr marL="0" marR="0" indent="0">
              <a:lnSpc>
                <a:spcPct val="107000"/>
              </a:lnSpc>
              <a:spcBef>
                <a:spcPts val="0"/>
              </a:spcBef>
              <a:spcAft>
                <a:spcPts val="800"/>
              </a:spcAft>
              <a:buNone/>
            </a:pPr>
            <a:r>
              <a:rPr lang="en-US" sz="3600" b="1" dirty="0">
                <a:solidFill>
                  <a:schemeClr val="accent1">
                    <a:lumMod val="50000"/>
                  </a:schemeClr>
                </a:solidFill>
                <a:ea typeface="Calibri" panose="020F0502020204030204" pitchFamily="34" charset="0"/>
                <a:cs typeface="Times New Roman" panose="02020603050405020304" pitchFamily="18" charset="0"/>
              </a:rPr>
              <a:t>Branch Treasurers are Very Essential Persons</a:t>
            </a:r>
          </a:p>
          <a:p>
            <a:pPr marL="0" marR="0" indent="0">
              <a:lnSpc>
                <a:spcPct val="107000"/>
              </a:lnSpc>
              <a:spcBef>
                <a:spcPts val="0"/>
              </a:spcBef>
              <a:spcAft>
                <a:spcPts val="800"/>
              </a:spcAft>
              <a:buNone/>
            </a:pPr>
            <a:r>
              <a:rPr lang="en-US" sz="4000" dirty="0">
                <a:effectLst/>
                <a:ea typeface="Calibri" panose="020F0502020204030204" pitchFamily="34" charset="0"/>
                <a:cs typeface="Times New Roman" panose="02020603050405020304" pitchFamily="18" charset="0"/>
              </a:rPr>
              <a:t>A strong financial management foundation and record-keeping system is key to branch stability and success. </a:t>
            </a:r>
            <a:endParaRPr lang="en-US" sz="4000" dirty="0"/>
          </a:p>
        </p:txBody>
      </p:sp>
      <p:pic>
        <p:nvPicPr>
          <p:cNvPr id="5" name="Picture 4">
            <a:extLst>
              <a:ext uri="{FF2B5EF4-FFF2-40B4-BE49-F238E27FC236}">
                <a16:creationId xmlns:a16="http://schemas.microsoft.com/office/drawing/2014/main" id="{7DB35F32-526B-963F-DC45-F55DE6ACEA9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51412" y="4648200"/>
            <a:ext cx="2476500" cy="1238250"/>
          </a:xfrm>
          <a:prstGeom prst="rect">
            <a:avLst/>
          </a:prstGeom>
        </p:spPr>
      </p:pic>
    </p:spTree>
    <p:extLst>
      <p:ext uri="{BB962C8B-B14F-4D97-AF65-F5344CB8AC3E}">
        <p14:creationId xmlns:p14="http://schemas.microsoft.com/office/powerpoint/2010/main" val="374462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9AAE0-FBA9-3FD9-9F57-D5FD886B9DB8}"/>
              </a:ext>
            </a:extLst>
          </p:cNvPr>
          <p:cNvSpPr>
            <a:spLocks noGrp="1"/>
          </p:cNvSpPr>
          <p:nvPr>
            <p:ph type="title"/>
          </p:nvPr>
        </p:nvSpPr>
        <p:spPr/>
        <p:txBody>
          <a:bodyPr/>
          <a:lstStyle/>
          <a:p>
            <a:pPr algn="ctr"/>
            <a:r>
              <a:rPr lang="en-US" b="1" dirty="0"/>
              <a:t>Topics for Today</a:t>
            </a:r>
          </a:p>
        </p:txBody>
      </p:sp>
      <p:sp>
        <p:nvSpPr>
          <p:cNvPr id="3" name="Content Placeholder 2">
            <a:extLst>
              <a:ext uri="{FF2B5EF4-FFF2-40B4-BE49-F238E27FC236}">
                <a16:creationId xmlns:a16="http://schemas.microsoft.com/office/drawing/2014/main" id="{327A3907-BFE9-B278-14F9-BCFBC1E62460}"/>
              </a:ext>
            </a:extLst>
          </p:cNvPr>
          <p:cNvSpPr>
            <a:spLocks noGrp="1"/>
          </p:cNvSpPr>
          <p:nvPr>
            <p:ph idx="1"/>
          </p:nvPr>
        </p:nvSpPr>
        <p:spPr/>
        <p:txBody>
          <a:bodyPr/>
          <a:lstStyle/>
          <a:p>
            <a:r>
              <a:rPr lang="en-US" dirty="0"/>
              <a:t>Treasurer’s Roles and Responsibilities</a:t>
            </a:r>
          </a:p>
          <a:p>
            <a:r>
              <a:rPr lang="en-US" dirty="0"/>
              <a:t>Best Practices for Cash Handling, Invoice Payments</a:t>
            </a:r>
          </a:p>
          <a:p>
            <a:r>
              <a:rPr lang="en-US" dirty="0"/>
              <a:t>Internal Controls: Procedures to safeguard assets and check the accuracy and reliability of accounting data</a:t>
            </a:r>
          </a:p>
          <a:p>
            <a:r>
              <a:rPr lang="en-US" dirty="0"/>
              <a:t>Budget and Operations Planning</a:t>
            </a:r>
          </a:p>
          <a:p>
            <a:r>
              <a:rPr lang="en-US" dirty="0"/>
              <a:t>501(c)(3) Status</a:t>
            </a:r>
          </a:p>
          <a:p>
            <a:r>
              <a:rPr lang="en-US" dirty="0"/>
              <a:t>Annual Financial Report</a:t>
            </a:r>
          </a:p>
          <a:p>
            <a:r>
              <a:rPr lang="en-US" dirty="0"/>
              <a:t>Tips for New Treasurers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7309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6AEC-100A-E7E6-08A8-BDFA24443801}"/>
              </a:ext>
            </a:extLst>
          </p:cNvPr>
          <p:cNvSpPr>
            <a:spLocks noGrp="1"/>
          </p:cNvSpPr>
          <p:nvPr>
            <p:ph type="title"/>
          </p:nvPr>
        </p:nvSpPr>
        <p:spPr/>
        <p:txBody>
          <a:bodyPr/>
          <a:lstStyle/>
          <a:p>
            <a:pPr algn="ctr"/>
            <a:r>
              <a:rPr lang="en-US" dirty="0"/>
              <a:t>Treasurer’s Roles and Responsibilities</a:t>
            </a:r>
          </a:p>
        </p:txBody>
      </p:sp>
      <p:sp>
        <p:nvSpPr>
          <p:cNvPr id="3" name="Content Placeholder 2">
            <a:extLst>
              <a:ext uri="{FF2B5EF4-FFF2-40B4-BE49-F238E27FC236}">
                <a16:creationId xmlns:a16="http://schemas.microsoft.com/office/drawing/2014/main" id="{E2BEA088-D737-CF00-34C2-CB21D0D55D40}"/>
              </a:ext>
            </a:extLst>
          </p:cNvPr>
          <p:cNvSpPr>
            <a:spLocks noGrp="1"/>
          </p:cNvSpPr>
          <p:nvPr>
            <p:ph idx="1"/>
          </p:nvPr>
        </p:nvSpPr>
        <p:spPr>
          <a:xfrm>
            <a:off x="1446212" y="1828800"/>
            <a:ext cx="10439399" cy="4495800"/>
          </a:xfrm>
          <a:ln w="57150">
            <a:solidFill>
              <a:schemeClr val="bg2">
                <a:lumMod val="50000"/>
              </a:schemeClr>
            </a:solidFill>
          </a:ln>
        </p:spPr>
        <p:txBody>
          <a:bodyPr>
            <a:normAutofit/>
          </a:bodyPr>
          <a:lstStyle/>
          <a:p>
            <a:pPr marL="0" indent="0">
              <a:lnSpc>
                <a:spcPct val="110000"/>
              </a:lnSpc>
              <a:buNone/>
            </a:pPr>
            <a:r>
              <a:rPr lang="en-US" sz="3600" b="1" dirty="0">
                <a:effectLst/>
                <a:latin typeface="+mj-lt"/>
                <a:ea typeface="Calibri" panose="020F0502020204030204" pitchFamily="34" charset="0"/>
                <a:cs typeface="Times New Roman" panose="02020603050405020304" pitchFamily="18" charset="0"/>
              </a:rPr>
              <a:t>Treasurers serve in many roles</a:t>
            </a:r>
            <a:r>
              <a:rPr lang="en-US" sz="3800" b="1" dirty="0">
                <a:effectLst/>
                <a:latin typeface="+mj-lt"/>
                <a:ea typeface="Calibri" panose="020F0502020204030204" pitchFamily="34" charset="0"/>
                <a:cs typeface="Times New Roman" panose="02020603050405020304" pitchFamily="18" charset="0"/>
              </a:rPr>
              <a:t>: </a:t>
            </a:r>
          </a:p>
          <a:p>
            <a:pPr lvl="2">
              <a:lnSpc>
                <a:spcPct val="110000"/>
              </a:lnSpc>
              <a:buFont typeface="Wingdings" panose="05000000000000000000" pitchFamily="2" charset="2"/>
              <a:buChar char="Ø"/>
            </a:pPr>
            <a:r>
              <a:rPr lang="en-US" sz="3600" dirty="0">
                <a:effectLst/>
                <a:latin typeface="+mj-lt"/>
                <a:ea typeface="Calibri" panose="020F0502020204030204" pitchFamily="34" charset="0"/>
                <a:cs typeface="Times New Roman" panose="02020603050405020304" pitchFamily="18" charset="0"/>
              </a:rPr>
              <a:t>Chief Accountant, </a:t>
            </a:r>
          </a:p>
          <a:p>
            <a:pPr lvl="2">
              <a:lnSpc>
                <a:spcPct val="110000"/>
              </a:lnSpc>
              <a:buFont typeface="Wingdings" panose="05000000000000000000" pitchFamily="2" charset="2"/>
              <a:buChar char="Ø"/>
            </a:pPr>
            <a:r>
              <a:rPr lang="en-US" sz="3600" dirty="0">
                <a:effectLst/>
                <a:latin typeface="+mj-lt"/>
                <a:ea typeface="Calibri" panose="020F0502020204030204" pitchFamily="34" charset="0"/>
                <a:cs typeface="Times New Roman" panose="02020603050405020304" pitchFamily="18" charset="0"/>
              </a:rPr>
              <a:t>Budget Officer, </a:t>
            </a:r>
          </a:p>
          <a:p>
            <a:pPr lvl="2">
              <a:lnSpc>
                <a:spcPct val="110000"/>
              </a:lnSpc>
              <a:buFont typeface="Wingdings" panose="05000000000000000000" pitchFamily="2" charset="2"/>
              <a:buChar char="Ø"/>
            </a:pPr>
            <a:r>
              <a:rPr lang="en-US" sz="3600" dirty="0">
                <a:effectLst/>
                <a:latin typeface="+mj-lt"/>
                <a:ea typeface="Calibri" panose="020F0502020204030204" pitchFamily="34" charset="0"/>
                <a:cs typeface="Times New Roman" panose="02020603050405020304" pitchFamily="18" charset="0"/>
              </a:rPr>
              <a:t>Business Advisor, </a:t>
            </a:r>
          </a:p>
          <a:p>
            <a:pPr lvl="2">
              <a:lnSpc>
                <a:spcPct val="110000"/>
              </a:lnSpc>
              <a:buFont typeface="Wingdings" panose="05000000000000000000" pitchFamily="2" charset="2"/>
              <a:buChar char="Ø"/>
            </a:pPr>
            <a:r>
              <a:rPr lang="en-US" sz="3600" dirty="0">
                <a:effectLst/>
                <a:latin typeface="+mj-lt"/>
                <a:ea typeface="Calibri" panose="020F0502020204030204" pitchFamily="34" charset="0"/>
                <a:cs typeface="Times New Roman" panose="02020603050405020304" pitchFamily="18" charset="0"/>
              </a:rPr>
              <a:t>Fund Raiser,  </a:t>
            </a:r>
          </a:p>
          <a:p>
            <a:pPr marL="58737" lvl="1" indent="0">
              <a:lnSpc>
                <a:spcPct val="107000"/>
              </a:lnSpc>
              <a:spcBef>
                <a:spcPts val="0"/>
              </a:spcBef>
              <a:spcAft>
                <a:spcPts val="800"/>
              </a:spcAft>
              <a:buNone/>
            </a:pPr>
            <a:endParaRPr lang="en-US" sz="1600" dirty="0"/>
          </a:p>
        </p:txBody>
      </p:sp>
      <p:pic>
        <p:nvPicPr>
          <p:cNvPr id="4" name="Picture 3">
            <a:extLst>
              <a:ext uri="{FF2B5EF4-FFF2-40B4-BE49-F238E27FC236}">
                <a16:creationId xmlns:a16="http://schemas.microsoft.com/office/drawing/2014/main" id="{811EDA98-3351-5B45-C78D-4064DBF1200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61412" y="2971800"/>
            <a:ext cx="2314294" cy="1757204"/>
          </a:xfrm>
          <a:prstGeom prst="rect">
            <a:avLst/>
          </a:prstGeom>
        </p:spPr>
      </p:pic>
    </p:spTree>
    <p:extLst>
      <p:ext uri="{BB962C8B-B14F-4D97-AF65-F5344CB8AC3E}">
        <p14:creationId xmlns:p14="http://schemas.microsoft.com/office/powerpoint/2010/main" val="308762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6AEC-100A-E7E6-08A8-BDFA24443801}"/>
              </a:ext>
            </a:extLst>
          </p:cNvPr>
          <p:cNvSpPr>
            <a:spLocks noGrp="1"/>
          </p:cNvSpPr>
          <p:nvPr>
            <p:ph type="title"/>
          </p:nvPr>
        </p:nvSpPr>
        <p:spPr/>
        <p:txBody>
          <a:bodyPr/>
          <a:lstStyle/>
          <a:p>
            <a:pPr algn="ctr"/>
            <a:r>
              <a:rPr lang="en-US" dirty="0"/>
              <a:t>Treasurer’s Roles and Responsibilities</a:t>
            </a:r>
          </a:p>
        </p:txBody>
      </p:sp>
      <p:sp>
        <p:nvSpPr>
          <p:cNvPr id="3" name="Content Placeholder 2">
            <a:extLst>
              <a:ext uri="{FF2B5EF4-FFF2-40B4-BE49-F238E27FC236}">
                <a16:creationId xmlns:a16="http://schemas.microsoft.com/office/drawing/2014/main" id="{E2BEA088-D737-CF00-34C2-CB21D0D55D40}"/>
              </a:ext>
            </a:extLst>
          </p:cNvPr>
          <p:cNvSpPr>
            <a:spLocks noGrp="1"/>
          </p:cNvSpPr>
          <p:nvPr>
            <p:ph idx="1"/>
          </p:nvPr>
        </p:nvSpPr>
        <p:spPr>
          <a:xfrm>
            <a:off x="1446212" y="1828800"/>
            <a:ext cx="10439399" cy="4495800"/>
          </a:xfrm>
          <a:ln w="57150">
            <a:solidFill>
              <a:schemeClr val="bg2">
                <a:lumMod val="50000"/>
              </a:schemeClr>
            </a:solidFill>
          </a:ln>
        </p:spPr>
        <p:txBody>
          <a:bodyPr>
            <a:normAutofit fontScale="32500" lnSpcReduction="20000"/>
          </a:bodyPr>
          <a:lstStyle/>
          <a:p>
            <a:pPr>
              <a:lnSpc>
                <a:spcPct val="110000"/>
              </a:lnSpc>
              <a:buFont typeface="Wingdings" panose="05000000000000000000" pitchFamily="2" charset="2"/>
              <a:buChar char="ü"/>
            </a:pPr>
            <a:r>
              <a:rPr lang="en-US" sz="6200" b="1" dirty="0">
                <a:effectLst/>
                <a:ea typeface="Calibri" panose="020F0502020204030204" pitchFamily="34" charset="0"/>
                <a:cs typeface="Times New Roman" panose="02020603050405020304" pitchFamily="18" charset="0"/>
              </a:rPr>
              <a:t>Ensure that the branch </a:t>
            </a:r>
            <a:r>
              <a:rPr lang="en-US" sz="6200" dirty="0">
                <a:effectLst/>
                <a:ea typeface="Calibri" panose="020F0502020204030204" pitchFamily="34" charset="0"/>
                <a:cs typeface="Times New Roman" panose="02020603050405020304" pitchFamily="18" charset="0"/>
              </a:rPr>
              <a:t>has </a:t>
            </a:r>
            <a:r>
              <a:rPr lang="en-US" sz="6200" dirty="0">
                <a:ea typeface="Calibri" panose="020F0502020204030204" pitchFamily="34" charset="0"/>
                <a:cs typeface="Times New Roman" panose="02020603050405020304" pitchFamily="18" charset="0"/>
              </a:rPr>
              <a:t>applied for </a:t>
            </a:r>
            <a:r>
              <a:rPr lang="en-US" sz="6200" dirty="0">
                <a:effectLst/>
                <a:ea typeface="Calibri" panose="020F0502020204030204" pitchFamily="34" charset="0"/>
                <a:cs typeface="Times New Roman" panose="02020603050405020304" pitchFamily="18" charset="0"/>
              </a:rPr>
              <a:t>its own state employer identification number (EIN) within 10 days  of chartering. </a:t>
            </a:r>
          </a:p>
          <a:p>
            <a:pPr>
              <a:lnSpc>
                <a:spcPct val="110000"/>
              </a:lnSpc>
              <a:buFont typeface="Wingdings" panose="05000000000000000000" pitchFamily="2" charset="2"/>
              <a:buChar char="ü"/>
            </a:pPr>
            <a:r>
              <a:rPr lang="en-US" sz="6200" b="1" dirty="0">
                <a:effectLst/>
                <a:ea typeface="Calibri" panose="020F0502020204030204" pitchFamily="34" charset="0"/>
                <a:cs typeface="Times New Roman" panose="02020603050405020304" pitchFamily="18" charset="0"/>
              </a:rPr>
              <a:t>Open a Branch Bank Account</a:t>
            </a:r>
            <a:r>
              <a:rPr lang="en-US" sz="6200" dirty="0">
                <a:effectLst/>
                <a:ea typeface="Calibri" panose="020F0502020204030204" pitchFamily="34" charset="0"/>
                <a:cs typeface="Times New Roman" panose="02020603050405020304" pitchFamily="18" charset="0"/>
              </a:rPr>
              <a:t>, a requirement to be a branch in good standing. The checking account, preferably interest bearing, must be established in the name of the branch within 15 days of receiving an EIN. The branch must use its own EIN number (not an individual’s SSN) to establish an account. The branch president and treasurer must be listed as the authorized signers. Both signatures are required for payments of $2,500.00 or more.</a:t>
            </a:r>
          </a:p>
          <a:p>
            <a:pPr>
              <a:lnSpc>
                <a:spcPct val="110000"/>
              </a:lnSpc>
              <a:buFont typeface="Wingdings" panose="05000000000000000000" pitchFamily="2" charset="2"/>
              <a:buChar char="ü"/>
            </a:pPr>
            <a:r>
              <a:rPr lang="en-US" sz="7400" dirty="0">
                <a:effectLst/>
                <a:ea typeface="Calibri" panose="020F0502020204030204" pitchFamily="34" charset="0"/>
                <a:cs typeface="Times New Roman" panose="02020603050405020304" pitchFamily="18" charset="0"/>
              </a:rPr>
              <a:t> </a:t>
            </a:r>
            <a:r>
              <a:rPr lang="en-US" sz="6200" b="1" dirty="0">
                <a:cs typeface="Times New Roman" panose="02020603050405020304" pitchFamily="18" charset="0"/>
              </a:rPr>
              <a:t>Prepare and submit an Annual Financial Report to ASALH National by January 31-use template provided by National </a:t>
            </a:r>
            <a:endParaRPr lang="en-US" sz="6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endParaRPr lang="en-US" sz="3800" b="1" i="1" dirty="0">
              <a:solidFill>
                <a:srgbClr val="FF0000"/>
              </a:solidFill>
              <a:latin typeface="+mj-lt"/>
              <a:cs typeface="Times New Roman" panose="02020603050405020304" pitchFamily="18" charset="0"/>
            </a:endParaRPr>
          </a:p>
          <a:p>
            <a:pPr marL="0" marR="0" indent="0" algn="ctr">
              <a:lnSpc>
                <a:spcPct val="107000"/>
              </a:lnSpc>
              <a:spcBef>
                <a:spcPts val="0"/>
              </a:spcBef>
              <a:spcAft>
                <a:spcPts val="800"/>
              </a:spcAft>
              <a:buNone/>
            </a:pPr>
            <a:r>
              <a:rPr lang="en-US" sz="6200" b="1" i="1" dirty="0">
                <a:solidFill>
                  <a:srgbClr val="FF0000"/>
                </a:solidFill>
                <a:latin typeface="+mj-lt"/>
                <a:cs typeface="Times New Roman" panose="02020603050405020304" pitchFamily="18" charset="0"/>
              </a:rPr>
              <a:t>Never place the branch’s money in any officer’s personal checking account</a:t>
            </a:r>
            <a:r>
              <a:rPr lang="en-US" sz="6200" i="1" dirty="0">
                <a:solidFill>
                  <a:srgbClr val="FF0000"/>
                </a:solidFill>
                <a:latin typeface="+mj-lt"/>
                <a:cs typeface="Times New Roman" panose="02020603050405020304" pitchFamily="18" charset="0"/>
              </a:rPr>
              <a:t>. </a:t>
            </a:r>
          </a:p>
          <a:p>
            <a:pPr marL="58737" lvl="1" indent="0">
              <a:lnSpc>
                <a:spcPct val="107000"/>
              </a:lnSpc>
              <a:spcBef>
                <a:spcPts val="0"/>
              </a:spcBef>
              <a:spcAft>
                <a:spcPts val="800"/>
              </a:spcAft>
              <a:buNone/>
            </a:pPr>
            <a:endParaRPr lang="en-US" sz="1600" dirty="0"/>
          </a:p>
        </p:txBody>
      </p:sp>
    </p:spTree>
    <p:extLst>
      <p:ext uri="{BB962C8B-B14F-4D97-AF65-F5344CB8AC3E}">
        <p14:creationId xmlns:p14="http://schemas.microsoft.com/office/powerpoint/2010/main" val="40041148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5958F3-2BEF-5164-15C4-2D32ABACDBBE}"/>
              </a:ext>
            </a:extLst>
          </p:cNvPr>
          <p:cNvSpPr txBox="1"/>
          <p:nvPr/>
        </p:nvSpPr>
        <p:spPr>
          <a:xfrm>
            <a:off x="1903412" y="1600200"/>
            <a:ext cx="9677400" cy="4816703"/>
          </a:xfrm>
          <a:prstGeom prst="rect">
            <a:avLst/>
          </a:prstGeom>
          <a:ln w="76200"/>
        </p:spPr>
        <p:style>
          <a:lnRef idx="2">
            <a:schemeClr val="accent1"/>
          </a:lnRef>
          <a:fillRef idx="1">
            <a:schemeClr val="lt1"/>
          </a:fillRef>
          <a:effectRef idx="0">
            <a:schemeClr val="accent1"/>
          </a:effectRef>
          <a:fontRef idx="minor">
            <a:schemeClr val="dk1"/>
          </a:fontRef>
        </p:style>
        <p:txBody>
          <a:bodyPr wrap="square">
            <a:spAutoFit/>
          </a:bodyPr>
          <a:lstStyle/>
          <a:p>
            <a:endParaRPr lang="en-US" sz="900" b="1" dirty="0"/>
          </a:p>
          <a:p>
            <a:pPr marL="342900" indent="-342900">
              <a:buFont typeface="Wingdings" panose="05000000000000000000" pitchFamily="2" charset="2"/>
              <a:buChar char="q"/>
            </a:pPr>
            <a:r>
              <a:rPr lang="en-US" sz="2000" dirty="0"/>
              <a:t>Serve as a member of the Standing Budget and Finance Committee but not its chair. </a:t>
            </a:r>
          </a:p>
          <a:p>
            <a:endParaRPr lang="en-US" sz="2000" dirty="0"/>
          </a:p>
          <a:p>
            <a:pPr marL="342900" indent="-342900">
              <a:buFont typeface="Wingdings" panose="05000000000000000000" pitchFamily="2" charset="2"/>
              <a:buChar char="q"/>
            </a:pPr>
            <a:r>
              <a:rPr lang="en-US" sz="2000" dirty="0"/>
              <a:t>Give a Treasurer’s report at each branch meeting.</a:t>
            </a:r>
          </a:p>
          <a:p>
            <a:endParaRPr lang="en-US" sz="2000" dirty="0"/>
          </a:p>
          <a:p>
            <a:pPr marL="342900" indent="-342900">
              <a:buFont typeface="Wingdings" panose="05000000000000000000" pitchFamily="2" charset="2"/>
              <a:buChar char="q"/>
            </a:pPr>
            <a:r>
              <a:rPr lang="en-US" sz="2000" dirty="0"/>
              <a:t>Must be responsible for all financial transactions and custody of financial documents. </a:t>
            </a:r>
          </a:p>
          <a:p>
            <a:endParaRPr lang="en-US" sz="2000" dirty="0"/>
          </a:p>
          <a:p>
            <a:pPr marL="800100" lvl="1" indent="-342900">
              <a:buFont typeface="Wingdings" panose="05000000000000000000" pitchFamily="2" charset="2"/>
              <a:buChar char="ü"/>
            </a:pPr>
            <a:r>
              <a:rPr lang="en-US" sz="2000" dirty="0"/>
              <a:t>Deposit monies received in a branch bank account approved by ASALH and pay all bills signed by the President. </a:t>
            </a:r>
          </a:p>
          <a:p>
            <a:pPr marL="800100" lvl="1" indent="-342900">
              <a:buFont typeface="Wingdings" panose="05000000000000000000" pitchFamily="2" charset="2"/>
              <a:buChar char="ü"/>
            </a:pPr>
            <a:endParaRPr lang="en-US" sz="2000" dirty="0"/>
          </a:p>
          <a:p>
            <a:pPr marL="800100" lvl="1" indent="-342900">
              <a:buFont typeface="Wingdings" panose="05000000000000000000" pitchFamily="2" charset="2"/>
              <a:buChar char="ü"/>
            </a:pPr>
            <a:r>
              <a:rPr lang="en-US" sz="2000" dirty="0"/>
              <a:t>Keep an accurate record of all monies deposited and spent. </a:t>
            </a:r>
          </a:p>
          <a:p>
            <a:pPr marL="800100" lvl="1" indent="-342900">
              <a:buFont typeface="Wingdings" panose="05000000000000000000" pitchFamily="2" charset="2"/>
              <a:buChar char="ü"/>
            </a:pPr>
            <a:endParaRPr lang="en-US" sz="2000" dirty="0"/>
          </a:p>
          <a:p>
            <a:pPr marL="800100" lvl="1" indent="-342900">
              <a:buFont typeface="Wingdings" panose="05000000000000000000" pitchFamily="2" charset="2"/>
              <a:buChar char="ü"/>
            </a:pPr>
            <a:r>
              <a:rPr lang="en-US" sz="2000" dirty="0"/>
              <a:t>Establish a records management system for all financial records.</a:t>
            </a:r>
          </a:p>
          <a:p>
            <a:pPr marL="800100" lvl="1" indent="-342900">
              <a:buFont typeface="Wingdings" panose="05000000000000000000" pitchFamily="2" charset="2"/>
              <a:buChar char="ü"/>
            </a:pPr>
            <a:endParaRPr lang="en-US" sz="2000" dirty="0"/>
          </a:p>
          <a:p>
            <a:endParaRPr lang="en-US" dirty="0"/>
          </a:p>
        </p:txBody>
      </p:sp>
      <p:sp>
        <p:nvSpPr>
          <p:cNvPr id="4" name="TextBox 3">
            <a:extLst>
              <a:ext uri="{FF2B5EF4-FFF2-40B4-BE49-F238E27FC236}">
                <a16:creationId xmlns:a16="http://schemas.microsoft.com/office/drawing/2014/main" id="{2C5C8A7E-B779-F74A-A664-6303A7B32506}"/>
              </a:ext>
            </a:extLst>
          </p:cNvPr>
          <p:cNvSpPr txBox="1"/>
          <p:nvPr/>
        </p:nvSpPr>
        <p:spPr>
          <a:xfrm>
            <a:off x="1370012" y="381000"/>
            <a:ext cx="10515600" cy="707886"/>
          </a:xfrm>
          <a:prstGeom prst="rect">
            <a:avLst/>
          </a:prstGeom>
          <a:solidFill>
            <a:schemeClr val="bg1"/>
          </a:solidFill>
          <a:ln w="57150">
            <a:solidFill>
              <a:schemeClr val="bg1"/>
            </a:solidFill>
          </a:ln>
        </p:spPr>
        <p:txBody>
          <a:bodyPr wrap="square" rtlCol="0">
            <a:spAutoFit/>
          </a:bodyPr>
          <a:lstStyle/>
          <a:p>
            <a:pPr algn="ctr"/>
            <a:r>
              <a:rPr lang="en-US" sz="4000" b="1" dirty="0">
                <a:solidFill>
                  <a:schemeClr val="bg2">
                    <a:lumMod val="50000"/>
                  </a:schemeClr>
                </a:solidFill>
              </a:rPr>
              <a:t>Treasurer’s Roles and Responsibilities </a:t>
            </a:r>
          </a:p>
        </p:txBody>
      </p:sp>
    </p:spTree>
    <p:extLst>
      <p:ext uri="{BB962C8B-B14F-4D97-AF65-F5344CB8AC3E}">
        <p14:creationId xmlns:p14="http://schemas.microsoft.com/office/powerpoint/2010/main" val="96988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8F8DA-F043-55AE-B123-383CD1F8CAE1}"/>
              </a:ext>
            </a:extLst>
          </p:cNvPr>
          <p:cNvSpPr>
            <a:spLocks noGrp="1"/>
          </p:cNvSpPr>
          <p:nvPr>
            <p:ph type="title"/>
          </p:nvPr>
        </p:nvSpPr>
        <p:spPr>
          <a:xfrm>
            <a:off x="989013" y="381000"/>
            <a:ext cx="10744200" cy="1219200"/>
          </a:xfrm>
        </p:spPr>
        <p:txBody>
          <a:bodyPr>
            <a:normAutofit/>
          </a:bodyPr>
          <a:lstStyle/>
          <a:p>
            <a:pPr algn="ctr"/>
            <a:r>
              <a:rPr lang="en-US" sz="3200" b="1" dirty="0"/>
              <a:t>Best Practices for Excellence in Financial Management</a:t>
            </a:r>
          </a:p>
        </p:txBody>
      </p:sp>
      <p:sp>
        <p:nvSpPr>
          <p:cNvPr id="3" name="Content Placeholder 2">
            <a:extLst>
              <a:ext uri="{FF2B5EF4-FFF2-40B4-BE49-F238E27FC236}">
                <a16:creationId xmlns:a16="http://schemas.microsoft.com/office/drawing/2014/main" id="{6C872518-08BE-5A73-83AA-5659153F7AF6}"/>
              </a:ext>
            </a:extLst>
          </p:cNvPr>
          <p:cNvSpPr>
            <a:spLocks noGrp="1"/>
          </p:cNvSpPr>
          <p:nvPr>
            <p:ph idx="1"/>
          </p:nvPr>
        </p:nvSpPr>
        <p:spPr>
          <a:xfrm>
            <a:off x="1522413" y="1981200"/>
            <a:ext cx="10210799" cy="4187825"/>
          </a:xfrm>
        </p:spPr>
        <p:txBody>
          <a:bodyPr>
            <a:normAutofit/>
          </a:bodyPr>
          <a:lstStyle/>
          <a:p>
            <a:pPr marL="0" indent="0">
              <a:lnSpc>
                <a:spcPct val="107000"/>
              </a:lnSpc>
              <a:spcBef>
                <a:spcPts val="0"/>
              </a:spcBef>
              <a:spcAft>
                <a:spcPts val="800"/>
              </a:spcAft>
              <a:buNone/>
            </a:pPr>
            <a:r>
              <a:rPr lang="en-US" sz="3200" dirty="0"/>
              <a:t>Keep an accurate record of all monies deposited and spent.…</a:t>
            </a:r>
            <a:r>
              <a:rPr lang="en-US" sz="3200" dirty="0">
                <a:ea typeface="Calibri" panose="020F0502020204030204" pitchFamily="34" charset="0"/>
                <a:cs typeface="Times New Roman" panose="02020603050405020304" pitchFamily="18" charset="0"/>
              </a:rPr>
              <a:t>M</a:t>
            </a:r>
            <a:r>
              <a:rPr lang="en-US" sz="3200" dirty="0">
                <a:effectLst/>
                <a:ea typeface="Calibri" panose="020F0502020204030204" pitchFamily="34" charset="0"/>
                <a:cs typeface="Times New Roman" panose="02020603050405020304" pitchFamily="18" charset="0"/>
              </a:rPr>
              <a:t>aintain two cash journals:</a:t>
            </a:r>
          </a:p>
          <a:p>
            <a:pPr lvl="1">
              <a:lnSpc>
                <a:spcPct val="107000"/>
              </a:lnSpc>
              <a:spcBef>
                <a:spcPts val="0"/>
              </a:spcBef>
              <a:spcAft>
                <a:spcPts val="800"/>
              </a:spcAft>
              <a:buFont typeface="Wingdings" panose="05000000000000000000" pitchFamily="2" charset="2"/>
              <a:buChar char="ü"/>
            </a:pPr>
            <a:r>
              <a:rPr lang="en-US" sz="3200" dirty="0">
                <a:effectLst/>
                <a:ea typeface="Calibri" panose="020F0502020204030204" pitchFamily="34" charset="0"/>
                <a:cs typeface="Times New Roman" panose="02020603050405020304" pitchFamily="18" charset="0"/>
              </a:rPr>
              <a:t>Cash Receipts Journal to summarize all cash receipts.</a:t>
            </a:r>
          </a:p>
          <a:p>
            <a:pPr lvl="1">
              <a:lnSpc>
                <a:spcPct val="107000"/>
              </a:lnSpc>
              <a:spcBef>
                <a:spcPts val="0"/>
              </a:spcBef>
              <a:spcAft>
                <a:spcPts val="800"/>
              </a:spcAft>
              <a:buFont typeface="Wingdings" panose="05000000000000000000" pitchFamily="2" charset="2"/>
              <a:buChar char="ü"/>
            </a:pPr>
            <a:r>
              <a:rPr lang="en-US" sz="3200" dirty="0">
                <a:effectLst/>
                <a:ea typeface="Calibri" panose="020F0502020204030204" pitchFamily="34" charset="0"/>
                <a:cs typeface="Times New Roman" panose="02020603050405020304" pitchFamily="18" charset="0"/>
              </a:rPr>
              <a:t>Cash Disbursements Journal to summarize all cash disbursements.</a:t>
            </a:r>
          </a:p>
          <a:p>
            <a:pPr marL="0" marR="0" indent="0">
              <a:lnSpc>
                <a:spcPct val="107000"/>
              </a:lnSpc>
              <a:spcBef>
                <a:spcPts val="0"/>
              </a:spcBef>
              <a:spcAft>
                <a:spcPts val="800"/>
              </a:spcAft>
              <a:buNone/>
            </a:pPr>
            <a:r>
              <a:rPr lang="en-US" sz="3200" dirty="0">
                <a:effectLst/>
                <a:ea typeface="Calibri" panose="020F0502020204030204" pitchFamily="34" charset="0"/>
                <a:cs typeface="Times New Roman" panose="02020603050405020304" pitchFamily="18" charset="0"/>
              </a:rPr>
              <a:t>If possible acquire an automated journal entry process software such as Quick Books </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9474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DE64-D34C-966F-A4B8-8DBCE5CBB4B5}"/>
              </a:ext>
            </a:extLst>
          </p:cNvPr>
          <p:cNvSpPr>
            <a:spLocks noGrp="1"/>
          </p:cNvSpPr>
          <p:nvPr>
            <p:ph type="title"/>
          </p:nvPr>
        </p:nvSpPr>
        <p:spPr/>
        <p:txBody>
          <a:bodyPr/>
          <a:lstStyle/>
          <a:p>
            <a:pPr algn="ctr"/>
            <a:r>
              <a:rPr lang="en-US" sz="4000" b="1" dirty="0"/>
              <a:t>Best Practices</a:t>
            </a:r>
            <a:r>
              <a:rPr lang="en-US" b="1" dirty="0"/>
              <a:t>: Cash Handling</a:t>
            </a:r>
          </a:p>
        </p:txBody>
      </p:sp>
      <p:sp>
        <p:nvSpPr>
          <p:cNvPr id="3" name="Content Placeholder 2">
            <a:extLst>
              <a:ext uri="{FF2B5EF4-FFF2-40B4-BE49-F238E27FC236}">
                <a16:creationId xmlns:a16="http://schemas.microsoft.com/office/drawing/2014/main" id="{E57CB2F6-8CEA-FA19-08AD-98B90B6687C9}"/>
              </a:ext>
            </a:extLst>
          </p:cNvPr>
          <p:cNvSpPr>
            <a:spLocks noGrp="1"/>
          </p:cNvSpPr>
          <p:nvPr>
            <p:ph idx="1"/>
          </p:nvPr>
        </p:nvSpPr>
        <p:spPr/>
        <p:txBody>
          <a:bodyPr>
            <a:normAutofit fontScale="40000" lnSpcReduction="20000"/>
          </a:bodyPr>
          <a:lstStyle/>
          <a:p>
            <a:pPr marR="0">
              <a:lnSpc>
                <a:spcPct val="107000"/>
              </a:lnSpc>
              <a:spcBef>
                <a:spcPts val="0"/>
              </a:spcBef>
              <a:spcAft>
                <a:spcPts val="800"/>
              </a:spcAft>
              <a:buFont typeface="Wingdings" panose="05000000000000000000" pitchFamily="2" charset="2"/>
              <a:buChar char="q"/>
            </a:pPr>
            <a:r>
              <a:rPr lang="en-US" sz="5900" dirty="0">
                <a:effectLst/>
                <a:ea typeface="Calibri" panose="020F0502020204030204" pitchFamily="34" charset="0"/>
                <a:cs typeface="Times New Roman" panose="02020603050405020304" pitchFamily="18" charset="0"/>
              </a:rPr>
              <a:t>Deposit checks/cash as soon as possible after receipt. </a:t>
            </a:r>
            <a:r>
              <a:rPr lang="en-US" sz="4500" i="1" dirty="0">
                <a:effectLst/>
                <a:ea typeface="Calibri" panose="020F0502020204030204" pitchFamily="34" charset="0"/>
                <a:cs typeface="Times New Roman" panose="02020603050405020304" pitchFamily="18" charset="0"/>
              </a:rPr>
              <a:t>(use a two part receipt book when receiving cash)</a:t>
            </a:r>
          </a:p>
          <a:p>
            <a:pPr marL="0" marR="0" indent="0">
              <a:lnSpc>
                <a:spcPct val="107000"/>
              </a:lnSpc>
              <a:spcBef>
                <a:spcPts val="0"/>
              </a:spcBef>
              <a:spcAft>
                <a:spcPts val="800"/>
              </a:spcAft>
              <a:buNone/>
            </a:pPr>
            <a:r>
              <a:rPr lang="en-US" sz="5900" dirty="0">
                <a:effectLst/>
                <a:ea typeface="Calibri" panose="020F0502020204030204" pitchFamily="34" charset="0"/>
                <a:cs typeface="Times New Roman" panose="02020603050405020304" pitchFamily="18" charset="0"/>
              </a:rPr>
              <a:t> </a:t>
            </a:r>
          </a:p>
          <a:p>
            <a:pPr marR="0">
              <a:lnSpc>
                <a:spcPct val="107000"/>
              </a:lnSpc>
              <a:spcBef>
                <a:spcPts val="0"/>
              </a:spcBef>
              <a:spcAft>
                <a:spcPts val="800"/>
              </a:spcAft>
              <a:buFont typeface="Wingdings" panose="05000000000000000000" pitchFamily="2" charset="2"/>
              <a:buChar char="q"/>
            </a:pPr>
            <a:r>
              <a:rPr lang="en-US" sz="5900" dirty="0">
                <a:effectLst/>
                <a:ea typeface="Calibri" panose="020F0502020204030204" pitchFamily="34" charset="0"/>
                <a:cs typeface="Times New Roman" panose="02020603050405020304" pitchFamily="18" charset="0"/>
              </a:rPr>
              <a:t>Make a copy of the check and attach the stamped deposit slip to </a:t>
            </a:r>
            <a:r>
              <a:rPr lang="en-US" sz="5900" dirty="0">
                <a:ea typeface="Calibri" panose="020F0502020204030204" pitchFamily="34" charset="0"/>
                <a:cs typeface="Times New Roman" panose="02020603050405020304" pitchFamily="18" charset="0"/>
              </a:rPr>
              <a:t>the check copy. Note the purpose of the cash or check. </a:t>
            </a:r>
          </a:p>
          <a:p>
            <a:pPr marL="0" marR="0" indent="0">
              <a:lnSpc>
                <a:spcPct val="107000"/>
              </a:lnSpc>
              <a:spcBef>
                <a:spcPts val="0"/>
              </a:spcBef>
              <a:spcAft>
                <a:spcPts val="800"/>
              </a:spcAft>
              <a:buNone/>
            </a:pPr>
            <a:endParaRPr lang="en-US" sz="5900" dirty="0">
              <a:effectLst/>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q"/>
            </a:pPr>
            <a:r>
              <a:rPr lang="en-US" sz="5900" dirty="0">
                <a:ea typeface="Calibri" panose="020F0502020204030204" pitchFamily="34" charset="0"/>
                <a:cs typeface="Times New Roman" panose="02020603050405020304" pitchFamily="18" charset="0"/>
              </a:rPr>
              <a:t>Update the cash receipts journal. </a:t>
            </a:r>
          </a:p>
          <a:p>
            <a:pPr marL="0" marR="0" indent="0">
              <a:lnSpc>
                <a:spcPct val="107000"/>
              </a:lnSpc>
              <a:spcBef>
                <a:spcPts val="0"/>
              </a:spcBef>
              <a:spcAft>
                <a:spcPts val="800"/>
              </a:spcAft>
              <a:buNone/>
            </a:pPr>
            <a:endParaRPr lang="en-US" sz="5900" dirty="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q"/>
            </a:pPr>
            <a:r>
              <a:rPr lang="en-US" sz="5900" dirty="0">
                <a:ea typeface="Calibri" panose="020F0502020204030204" pitchFamily="34" charset="0"/>
                <a:cs typeface="Times New Roman" panose="02020603050405020304" pitchFamily="18" charset="0"/>
              </a:rPr>
              <a:t>Maintain supporting documentation </a:t>
            </a:r>
            <a:r>
              <a:rPr lang="en-US" sz="5900" dirty="0">
                <a:effectLst/>
                <a:ea typeface="Calibri" panose="020F0502020204030204" pitchFamily="34" charset="0"/>
                <a:cs typeface="Times New Roman" panose="02020603050405020304" pitchFamily="18" charset="0"/>
              </a:rPr>
              <a:t>for audit and legal purposes.</a:t>
            </a:r>
          </a:p>
          <a:p>
            <a:pPr marL="0" marR="0" indent="0">
              <a:lnSpc>
                <a:spcPct val="107000"/>
              </a:lnSpc>
              <a:spcBef>
                <a:spcPts val="0"/>
              </a:spcBef>
              <a:spcAft>
                <a:spcPts val="800"/>
              </a:spcAft>
              <a:buNone/>
            </a:pP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295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F295A-B1C6-4B9E-8CF8-843956955813}"/>
              </a:ext>
            </a:extLst>
          </p:cNvPr>
          <p:cNvSpPr>
            <a:spLocks noGrp="1"/>
          </p:cNvSpPr>
          <p:nvPr>
            <p:ph type="title"/>
          </p:nvPr>
        </p:nvSpPr>
        <p:spPr/>
        <p:txBody>
          <a:bodyPr/>
          <a:lstStyle/>
          <a:p>
            <a:pPr algn="ctr"/>
            <a:r>
              <a:rPr lang="en-US" b="1" dirty="0"/>
              <a:t>Best Practices Invoice Payments</a:t>
            </a:r>
          </a:p>
        </p:txBody>
      </p:sp>
      <p:sp>
        <p:nvSpPr>
          <p:cNvPr id="3" name="Content Placeholder 2">
            <a:extLst>
              <a:ext uri="{FF2B5EF4-FFF2-40B4-BE49-F238E27FC236}">
                <a16:creationId xmlns:a16="http://schemas.microsoft.com/office/drawing/2014/main" id="{19D11157-7A43-C722-A37A-5D862A3AF3B5}"/>
              </a:ext>
            </a:extLst>
          </p:cNvPr>
          <p:cNvSpPr>
            <a:spLocks noGrp="1"/>
          </p:cNvSpPr>
          <p:nvPr>
            <p:ph idx="1"/>
          </p:nvPr>
        </p:nvSpPr>
        <p:spPr/>
        <p:txBody>
          <a:bodyPr>
            <a:normAutofit fontScale="92500" lnSpcReduction="10000"/>
          </a:bodyPr>
          <a:lstStyle/>
          <a:p>
            <a:pPr marR="0">
              <a:lnSpc>
                <a:spcPct val="70000"/>
              </a:lnSpc>
              <a:spcBef>
                <a:spcPts val="0"/>
              </a:spcBef>
              <a:spcAft>
                <a:spcPts val="800"/>
              </a:spcAft>
              <a:buFont typeface="Cambria" panose="02040503050406030204" pitchFamily="18" charset="0"/>
              <a:buChar char="$"/>
            </a:pPr>
            <a:r>
              <a:rPr lang="en-US" sz="2400" dirty="0">
                <a:effectLst/>
                <a:latin typeface="+mj-lt"/>
                <a:ea typeface="Calibri" panose="020F0502020204030204" pitchFamily="34" charset="0"/>
                <a:cs typeface="Times New Roman" panose="02020603050405020304" pitchFamily="18" charset="0"/>
              </a:rPr>
              <a:t>Obtain President’s written approval </a:t>
            </a:r>
            <a:r>
              <a:rPr lang="en-US" sz="2400" b="1" dirty="0">
                <a:latin typeface="+mj-lt"/>
                <a:ea typeface="Calibri" panose="020F0502020204030204" pitchFamily="34" charset="0"/>
                <a:cs typeface="Times New Roman" panose="02020603050405020304" pitchFamily="18" charset="0"/>
              </a:rPr>
              <a:t>before</a:t>
            </a:r>
            <a:r>
              <a:rPr lang="en-US" sz="2400" dirty="0">
                <a:latin typeface="+mj-lt"/>
                <a:ea typeface="Calibri" panose="020F0502020204030204" pitchFamily="34" charset="0"/>
                <a:cs typeface="Times New Roman" panose="02020603050405020304" pitchFamily="18" charset="0"/>
              </a:rPr>
              <a:t> the check is signed and issued.</a:t>
            </a:r>
            <a:endParaRPr lang="en-US" sz="2400" dirty="0">
              <a:effectLst/>
              <a:latin typeface="+mj-lt"/>
              <a:ea typeface="Calibri" panose="020F0502020204030204" pitchFamily="34" charset="0"/>
              <a:cs typeface="Times New Roman" panose="02020603050405020304" pitchFamily="18" charset="0"/>
            </a:endParaRPr>
          </a:p>
          <a:p>
            <a:pPr marR="0">
              <a:lnSpc>
                <a:spcPct val="70000"/>
              </a:lnSpc>
              <a:spcBef>
                <a:spcPts val="0"/>
              </a:spcBef>
              <a:spcAft>
                <a:spcPts val="800"/>
              </a:spcAft>
              <a:buFont typeface="Cambria" panose="02040503050406030204" pitchFamily="18" charset="0"/>
              <a:buChar char="$"/>
            </a:pPr>
            <a:endParaRPr lang="en-US" sz="2400" dirty="0">
              <a:effectLst/>
              <a:latin typeface="+mj-lt"/>
              <a:ea typeface="Calibri" panose="020F0502020204030204" pitchFamily="34" charset="0"/>
              <a:cs typeface="Times New Roman" panose="02020603050405020304" pitchFamily="18" charset="0"/>
            </a:endParaRPr>
          </a:p>
          <a:p>
            <a:pPr marR="0">
              <a:lnSpc>
                <a:spcPct val="70000"/>
              </a:lnSpc>
              <a:spcBef>
                <a:spcPts val="0"/>
              </a:spcBef>
              <a:spcAft>
                <a:spcPts val="800"/>
              </a:spcAft>
              <a:buFont typeface="Cambria" panose="02040503050406030204" pitchFamily="18" charset="0"/>
              <a:buChar char="$"/>
            </a:pPr>
            <a:r>
              <a:rPr lang="en-US" sz="2400" dirty="0">
                <a:effectLst/>
                <a:latin typeface="+mj-lt"/>
                <a:ea typeface="Calibri" panose="020F0502020204030204" pitchFamily="34" charset="0"/>
                <a:cs typeface="Times New Roman" panose="02020603050405020304" pitchFamily="18" charset="0"/>
              </a:rPr>
              <a:t>Issue checks in the name of a specific payee- never issue with </a:t>
            </a:r>
            <a:r>
              <a:rPr lang="en-US" dirty="0">
                <a:latin typeface="+mj-lt"/>
                <a:ea typeface="Calibri" panose="020F0502020204030204" pitchFamily="34" charset="0"/>
                <a:cs typeface="Times New Roman" panose="02020603050405020304" pitchFamily="18" charset="0"/>
              </a:rPr>
              <a:t>blank spaces.</a:t>
            </a:r>
          </a:p>
          <a:p>
            <a:pPr marR="0">
              <a:lnSpc>
                <a:spcPct val="70000"/>
              </a:lnSpc>
              <a:spcBef>
                <a:spcPts val="0"/>
              </a:spcBef>
              <a:spcAft>
                <a:spcPts val="800"/>
              </a:spcAft>
              <a:buFont typeface="Cambria" panose="02040503050406030204" pitchFamily="18" charset="0"/>
              <a:buChar char="$"/>
            </a:pPr>
            <a:endParaRPr lang="en-US" sz="2400" dirty="0">
              <a:effectLst/>
              <a:latin typeface="+mj-lt"/>
              <a:ea typeface="Calibri" panose="020F0502020204030204" pitchFamily="34" charset="0"/>
              <a:cs typeface="Times New Roman" panose="02020603050405020304" pitchFamily="18" charset="0"/>
            </a:endParaRPr>
          </a:p>
          <a:p>
            <a:pPr marR="0">
              <a:lnSpc>
                <a:spcPct val="70000"/>
              </a:lnSpc>
              <a:spcBef>
                <a:spcPts val="0"/>
              </a:spcBef>
              <a:spcAft>
                <a:spcPts val="800"/>
              </a:spcAft>
              <a:buFont typeface="Cambria" panose="02040503050406030204" pitchFamily="18" charset="0"/>
              <a:buChar char="$"/>
            </a:pPr>
            <a:r>
              <a:rPr lang="en-US" sz="2400" dirty="0">
                <a:effectLst/>
                <a:latin typeface="+mj-lt"/>
                <a:ea typeface="Calibri" panose="020F0502020204030204" pitchFamily="34" charset="0"/>
                <a:cs typeface="Times New Roman" panose="02020603050405020304" pitchFamily="18" charset="0"/>
              </a:rPr>
              <a:t>Attach a copy of the supporting documentation, such as, invoices or letters to a copy of the check.</a:t>
            </a:r>
          </a:p>
          <a:p>
            <a:pPr marL="0" marR="0" indent="0">
              <a:lnSpc>
                <a:spcPct val="70000"/>
              </a:lnSpc>
              <a:spcBef>
                <a:spcPts val="0"/>
              </a:spcBef>
              <a:spcAft>
                <a:spcPts val="800"/>
              </a:spcAft>
              <a:buNone/>
            </a:pPr>
            <a:endParaRPr lang="en-US" sz="2400" dirty="0">
              <a:effectLst/>
              <a:latin typeface="+mj-lt"/>
              <a:ea typeface="Calibri" panose="020F0502020204030204" pitchFamily="34" charset="0"/>
              <a:cs typeface="Times New Roman" panose="02020603050405020304" pitchFamily="18" charset="0"/>
            </a:endParaRPr>
          </a:p>
          <a:p>
            <a:pPr marR="0">
              <a:lnSpc>
                <a:spcPct val="70000"/>
              </a:lnSpc>
              <a:spcBef>
                <a:spcPts val="0"/>
              </a:spcBef>
              <a:spcAft>
                <a:spcPts val="800"/>
              </a:spcAft>
              <a:buFont typeface="Cambria" panose="02040503050406030204" pitchFamily="18" charset="0"/>
              <a:buChar char="$"/>
            </a:pPr>
            <a:r>
              <a:rPr lang="en-US" dirty="0">
                <a:latin typeface="+mj-lt"/>
                <a:ea typeface="Calibri" panose="020F0502020204030204" pitchFamily="34" charset="0"/>
                <a:cs typeface="Times New Roman" panose="02020603050405020304" pitchFamily="18" charset="0"/>
              </a:rPr>
              <a:t>Update Cash Disbursements Journal.</a:t>
            </a:r>
            <a:endParaRPr lang="en-US" sz="2400" dirty="0">
              <a:effectLst/>
              <a:latin typeface="+mj-lt"/>
              <a:ea typeface="Calibri" panose="020F0502020204030204" pitchFamily="34" charset="0"/>
              <a:cs typeface="Times New Roman" panose="02020603050405020304" pitchFamily="18" charset="0"/>
            </a:endParaRPr>
          </a:p>
          <a:p>
            <a:pPr marR="0">
              <a:lnSpc>
                <a:spcPct val="70000"/>
              </a:lnSpc>
              <a:spcBef>
                <a:spcPts val="0"/>
              </a:spcBef>
              <a:spcAft>
                <a:spcPts val="800"/>
              </a:spcAft>
              <a:buFont typeface="Cambria" panose="02040503050406030204" pitchFamily="18" charset="0"/>
              <a:buChar char="$"/>
            </a:pPr>
            <a:endParaRPr lang="en-US" sz="2400" dirty="0">
              <a:effectLst/>
              <a:latin typeface="+mj-lt"/>
              <a:ea typeface="Calibri" panose="020F0502020204030204" pitchFamily="34" charset="0"/>
              <a:cs typeface="Times New Roman" panose="02020603050405020304" pitchFamily="18" charset="0"/>
            </a:endParaRPr>
          </a:p>
          <a:p>
            <a:pPr marR="0">
              <a:lnSpc>
                <a:spcPct val="70000"/>
              </a:lnSpc>
              <a:spcBef>
                <a:spcPts val="0"/>
              </a:spcBef>
              <a:spcAft>
                <a:spcPts val="800"/>
              </a:spcAft>
              <a:buFont typeface="Cambria" panose="02040503050406030204" pitchFamily="18" charset="0"/>
              <a:buChar char="$"/>
            </a:pPr>
            <a:r>
              <a:rPr lang="en-US" sz="2400" dirty="0">
                <a:effectLst/>
                <a:latin typeface="+mj-lt"/>
                <a:ea typeface="Calibri" panose="020F0502020204030204" pitchFamily="34" charset="0"/>
                <a:cs typeface="Times New Roman" panose="02020603050405020304" pitchFamily="18" charset="0"/>
              </a:rPr>
              <a:t>Mark or stamp all invoices “PAID” to avoid duplicate payments.</a:t>
            </a:r>
          </a:p>
          <a:p>
            <a:pPr marR="0">
              <a:lnSpc>
                <a:spcPct val="70000"/>
              </a:lnSpc>
              <a:spcBef>
                <a:spcPts val="0"/>
              </a:spcBef>
              <a:spcAft>
                <a:spcPts val="800"/>
              </a:spcAft>
              <a:buFont typeface="Cambria" panose="02040503050406030204" pitchFamily="18" charset="0"/>
              <a:buChar char="$"/>
            </a:pPr>
            <a:endParaRPr lang="en-US" sz="2400" dirty="0">
              <a:effectLst/>
              <a:latin typeface="+mj-lt"/>
              <a:ea typeface="Calibri" panose="020F0502020204030204" pitchFamily="34" charset="0"/>
              <a:cs typeface="Times New Roman" panose="02020603050405020304" pitchFamily="18" charset="0"/>
            </a:endParaRPr>
          </a:p>
          <a:p>
            <a:pPr>
              <a:lnSpc>
                <a:spcPct val="70000"/>
              </a:lnSpc>
              <a:spcBef>
                <a:spcPts val="0"/>
              </a:spcBef>
              <a:spcAft>
                <a:spcPts val="800"/>
              </a:spcAft>
              <a:buFont typeface="Cambria" panose="02040503050406030204" pitchFamily="18" charset="0"/>
              <a:buChar char="$"/>
            </a:pPr>
            <a:r>
              <a:rPr lang="en-US" sz="2400" dirty="0">
                <a:effectLst/>
                <a:latin typeface="+mj-lt"/>
                <a:ea typeface="Calibri" panose="020F0502020204030204" pitchFamily="34" charset="0"/>
                <a:cs typeface="Times New Roman" panose="02020603050405020304" pitchFamily="18" charset="0"/>
              </a:rPr>
              <a:t>Use </a:t>
            </a:r>
            <a:r>
              <a:rPr lang="en-US" sz="2400" b="1" dirty="0">
                <a:effectLst/>
                <a:latin typeface="+mj-lt"/>
                <a:ea typeface="Calibri" panose="020F0502020204030204" pitchFamily="34" charset="0"/>
                <a:cs typeface="Times New Roman" panose="02020603050405020304" pitchFamily="18" charset="0"/>
              </a:rPr>
              <a:t>checks or a debit or credit card attached to the bank account not cash </a:t>
            </a:r>
            <a:r>
              <a:rPr lang="en-US" sz="2400" dirty="0">
                <a:effectLst/>
                <a:latin typeface="+mj-lt"/>
                <a:ea typeface="Calibri" panose="020F0502020204030204" pitchFamily="34" charset="0"/>
                <a:cs typeface="Times New Roman" panose="02020603050405020304" pitchFamily="18" charset="0"/>
              </a:rPr>
              <a:t>t</a:t>
            </a:r>
            <a:r>
              <a:rPr lang="en-US" dirty="0">
                <a:latin typeface="+mj-lt"/>
                <a:ea typeface="Calibri" panose="020F0502020204030204" pitchFamily="34" charset="0"/>
                <a:cs typeface="Times New Roman" panose="02020603050405020304" pitchFamily="18" charset="0"/>
              </a:rPr>
              <a:t>o provide an audit trail and avoid misappropriation (</a:t>
            </a:r>
            <a:r>
              <a:rPr lang="en-US" sz="1900" i="1" dirty="0">
                <a:latin typeface="+mj-lt"/>
                <a:ea typeface="Calibri" panose="020F0502020204030204" pitchFamily="34" charset="0"/>
                <a:cs typeface="Times New Roman" panose="02020603050405020304" pitchFamily="18" charset="0"/>
              </a:rPr>
              <a:t>have a per transaction spending limit on the debit card)</a:t>
            </a:r>
            <a:r>
              <a:rPr lang="en-US" sz="1900" i="1"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5" name="Picture 4">
            <a:extLst>
              <a:ext uri="{FF2B5EF4-FFF2-40B4-BE49-F238E27FC236}">
                <a16:creationId xmlns:a16="http://schemas.microsoft.com/office/drawing/2014/main" id="{EF698948-DAD4-5EA4-D3AB-036A2944AF4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19982" y="3733800"/>
            <a:ext cx="1246430" cy="1073939"/>
          </a:xfrm>
          <a:prstGeom prst="rect">
            <a:avLst/>
          </a:prstGeom>
        </p:spPr>
      </p:pic>
      <p:pic>
        <p:nvPicPr>
          <p:cNvPr id="6" name="Picture 5">
            <a:extLst>
              <a:ext uri="{FF2B5EF4-FFF2-40B4-BE49-F238E27FC236}">
                <a16:creationId xmlns:a16="http://schemas.microsoft.com/office/drawing/2014/main" id="{9C7F6B78-DC16-A829-7318-607A3F2C0B6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2" y="114300"/>
            <a:ext cx="2011681" cy="876300"/>
          </a:xfrm>
          <a:prstGeom prst="rect">
            <a:avLst/>
          </a:prstGeom>
        </p:spPr>
      </p:pic>
    </p:spTree>
    <p:extLst>
      <p:ext uri="{BB962C8B-B14F-4D97-AF65-F5344CB8AC3E}">
        <p14:creationId xmlns:p14="http://schemas.microsoft.com/office/powerpoint/2010/main" val="354677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10920</TotalTime>
  <Words>1447</Words>
  <Application>Microsoft Office PowerPoint</Application>
  <PresentationFormat>Custom</PresentationFormat>
  <Paragraphs>126</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vt:lpstr>
      <vt:lpstr>Wingdings</vt:lpstr>
      <vt:lpstr>Currency Symbols 16x9</vt:lpstr>
      <vt:lpstr>Association for the Study of African American Life and History</vt:lpstr>
      <vt:lpstr>Financial Management</vt:lpstr>
      <vt:lpstr>Topics for Today</vt:lpstr>
      <vt:lpstr>Treasurer’s Roles and Responsibilities</vt:lpstr>
      <vt:lpstr>Treasurer’s Roles and Responsibilities</vt:lpstr>
      <vt:lpstr>PowerPoint Presentation</vt:lpstr>
      <vt:lpstr>Best Practices for Excellence in Financial Management</vt:lpstr>
      <vt:lpstr>Best Practices: Cash Handling</vt:lpstr>
      <vt:lpstr>Best Practices Invoice Payments</vt:lpstr>
      <vt:lpstr>Internal Controls: Procedures To Safeguard Assets And Check The Accuracy And Reliability of Accounting Data</vt:lpstr>
      <vt:lpstr>Internal Controls: Procedures To Safeguard Assets And Check The Accuracy And Reliability of Accounting Data</vt:lpstr>
      <vt:lpstr>Budget and Operations Planning</vt:lpstr>
      <vt:lpstr>Safeguarding ASALH’s  501 (c) (3) Tax Exemption</vt:lpstr>
      <vt:lpstr>Safeguarding ASALH’s 501 (c) (3) Tax Exemption</vt:lpstr>
      <vt:lpstr>Should My Branch Apply for 501(c)(3)</vt:lpstr>
      <vt:lpstr>Preparing the Annual Financial Report</vt:lpstr>
      <vt:lpstr>Three Tips for New Treasurers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for the Study of African American Life and History</dc:title>
  <dc:creator>Valerie Holt</dc:creator>
  <cp:lastModifiedBy>Valerie Holt</cp:lastModifiedBy>
  <cp:revision>70</cp:revision>
  <cp:lastPrinted>2022-06-07T19:10:19Z</cp:lastPrinted>
  <dcterms:created xsi:type="dcterms:W3CDTF">2022-06-02T03:13:26Z</dcterms:created>
  <dcterms:modified xsi:type="dcterms:W3CDTF">2022-06-09T17:14:16Z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