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 id="2147483648" r:id="rId5"/>
  </p:sldMasterIdLst>
  <p:notesMasterIdLst>
    <p:notesMasterId r:id="rId26"/>
  </p:notesMasterIdLst>
  <p:sldIdLst>
    <p:sldId id="582" r:id="rId6"/>
    <p:sldId id="584" r:id="rId7"/>
    <p:sldId id="583" r:id="rId8"/>
    <p:sldId id="585" r:id="rId9"/>
    <p:sldId id="586" r:id="rId10"/>
    <p:sldId id="641" r:id="rId11"/>
    <p:sldId id="655" r:id="rId12"/>
    <p:sldId id="594" r:id="rId13"/>
    <p:sldId id="592" r:id="rId14"/>
    <p:sldId id="593" r:id="rId15"/>
    <p:sldId id="595" r:id="rId16"/>
    <p:sldId id="596" r:id="rId17"/>
    <p:sldId id="597" r:id="rId18"/>
    <p:sldId id="598" r:id="rId19"/>
    <p:sldId id="599" r:id="rId20"/>
    <p:sldId id="600" r:id="rId21"/>
    <p:sldId id="601" r:id="rId22"/>
    <p:sldId id="606" r:id="rId23"/>
    <p:sldId id="602" r:id="rId24"/>
    <p:sldId id="605" r:id="rId25"/>
  </p:sldIdLst>
  <p:sldSz cx="12192000" cy="6858000"/>
  <p:notesSz cx="7023100" cy="9309100"/>
  <p:defaultTextStyle>
    <a:defPPr>
      <a:defRPr kern="0"/>
    </a:def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71C6E-A782-82F3-36BB-8BF412C8A472}" name="Adam Soumare" initials="AS" userId="S::Asoumare@sbandcompany.com::257f911c-db67-452b-9a62-e891dc8f2c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driy Tarnovetskyy" initials="AT" lastIdx="8" clrIdx="0"/>
  <p:cmAuthor id="1" name="Pamela Gray (old)" initials="PG(" lastIdx="5" clrIdx="1"/>
  <p:cmAuthor id="2" name="Tina Riley" initials="TR" lastIdx="2" clrIdx="2">
    <p:extLst>
      <p:ext uri="{19B8F6BF-5375-455C-9EA6-DF929625EA0E}">
        <p15:presenceInfo xmlns:p15="http://schemas.microsoft.com/office/powerpoint/2012/main" userId="S::triley@sbandcompany.com::e636c930-87dd-4e3a-b37c-4e01a5b04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9"/>
    <a:srgbClr val="FCDDCF"/>
    <a:srgbClr val="FB6A0E"/>
    <a:srgbClr val="FCC9A2"/>
    <a:srgbClr val="96DFF4"/>
    <a:srgbClr val="6DBCF0"/>
    <a:srgbClr val="00467F"/>
    <a:srgbClr val="FFFF66"/>
    <a:srgbClr val="000000"/>
    <a:srgbClr val="E4A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56DBA-6472-4E3E-911F-810D13514C88}" v="4" dt="2024-05-30T19:35:53.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p:scale>
          <a:sx n="100" d="100"/>
          <a:sy n="100" d="100"/>
        </p:scale>
        <p:origin x="9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Teneza" userId="e2505f72-c19e-406e-8de1-aac1b8d01b26" providerId="ADAL" clId="{83356DBA-6472-4E3E-911F-810D13514C88}"/>
    <pc:docChg chg="undo custSel modSld modMainMaster">
      <pc:chgData name="Susan Teneza" userId="e2505f72-c19e-406e-8de1-aac1b8d01b26" providerId="ADAL" clId="{83356DBA-6472-4E3E-911F-810D13514C88}" dt="2024-05-30T19:36:26.417" v="52" actId="1076"/>
      <pc:docMkLst>
        <pc:docMk/>
      </pc:docMkLst>
      <pc:sldChg chg="modSp mod">
        <pc:chgData name="Susan Teneza" userId="e2505f72-c19e-406e-8de1-aac1b8d01b26" providerId="ADAL" clId="{83356DBA-6472-4E3E-911F-810D13514C88}" dt="2024-05-30T19:32:50.219" v="20" actId="255"/>
        <pc:sldMkLst>
          <pc:docMk/>
          <pc:sldMk cId="742810602" sldId="585"/>
        </pc:sldMkLst>
        <pc:spChg chg="mod">
          <ac:chgData name="Susan Teneza" userId="e2505f72-c19e-406e-8de1-aac1b8d01b26" providerId="ADAL" clId="{83356DBA-6472-4E3E-911F-810D13514C88}" dt="2024-05-30T19:32:50.219" v="20" actId="255"/>
          <ac:spMkLst>
            <pc:docMk/>
            <pc:sldMk cId="742810602" sldId="585"/>
            <ac:spMk id="7" creationId="{D3C558B1-E113-437F-B9D9-80E19E30A9AF}"/>
          </ac:spMkLst>
        </pc:spChg>
      </pc:sldChg>
      <pc:sldChg chg="modSp mod">
        <pc:chgData name="Susan Teneza" userId="e2505f72-c19e-406e-8de1-aac1b8d01b26" providerId="ADAL" clId="{83356DBA-6472-4E3E-911F-810D13514C88}" dt="2024-05-30T19:33:35.288" v="24" actId="1076"/>
        <pc:sldMkLst>
          <pc:docMk/>
          <pc:sldMk cId="200775819" sldId="592"/>
        </pc:sldMkLst>
        <pc:spChg chg="mod">
          <ac:chgData name="Susan Teneza" userId="e2505f72-c19e-406e-8de1-aac1b8d01b26" providerId="ADAL" clId="{83356DBA-6472-4E3E-911F-810D13514C88}" dt="2024-05-30T19:33:35.288" v="24" actId="1076"/>
          <ac:spMkLst>
            <pc:docMk/>
            <pc:sldMk cId="200775819" sldId="592"/>
            <ac:spMk id="6" creationId="{6555F3D8-5193-4527-8F41-2D1D0CA4DB54}"/>
          </ac:spMkLst>
        </pc:spChg>
      </pc:sldChg>
      <pc:sldChg chg="modSp mod">
        <pc:chgData name="Susan Teneza" userId="e2505f72-c19e-406e-8de1-aac1b8d01b26" providerId="ADAL" clId="{83356DBA-6472-4E3E-911F-810D13514C88}" dt="2024-05-30T19:35:54.518" v="49" actId="1076"/>
        <pc:sldMkLst>
          <pc:docMk/>
          <pc:sldMk cId="109371179" sldId="593"/>
        </pc:sldMkLst>
        <pc:spChg chg="mod">
          <ac:chgData name="Susan Teneza" userId="e2505f72-c19e-406e-8de1-aac1b8d01b26" providerId="ADAL" clId="{83356DBA-6472-4E3E-911F-810D13514C88}" dt="2024-05-30T19:33:42.413" v="25" actId="1076"/>
          <ac:spMkLst>
            <pc:docMk/>
            <pc:sldMk cId="109371179" sldId="593"/>
            <ac:spMk id="2" creationId="{C8E57C1B-F561-432C-9FEF-DA10737D50A6}"/>
          </ac:spMkLst>
        </pc:spChg>
        <pc:graphicFrameChg chg="mod">
          <ac:chgData name="Susan Teneza" userId="e2505f72-c19e-406e-8de1-aac1b8d01b26" providerId="ADAL" clId="{83356DBA-6472-4E3E-911F-810D13514C88}" dt="2024-05-30T19:35:54.518" v="49" actId="1076"/>
          <ac:graphicFrameMkLst>
            <pc:docMk/>
            <pc:sldMk cId="109371179" sldId="593"/>
            <ac:graphicFrameMk id="5" creationId="{532B198A-6A6E-1BD4-FAD0-7B56B5E4D834}"/>
          </ac:graphicFrameMkLst>
        </pc:graphicFrameChg>
      </pc:sldChg>
      <pc:sldChg chg="modSp mod">
        <pc:chgData name="Susan Teneza" userId="e2505f72-c19e-406e-8de1-aac1b8d01b26" providerId="ADAL" clId="{83356DBA-6472-4E3E-911F-810D13514C88}" dt="2024-05-30T19:36:26.417" v="52" actId="1076"/>
        <pc:sldMkLst>
          <pc:docMk/>
          <pc:sldMk cId="3378384585" sldId="594"/>
        </pc:sldMkLst>
        <pc:spChg chg="mod">
          <ac:chgData name="Susan Teneza" userId="e2505f72-c19e-406e-8de1-aac1b8d01b26" providerId="ADAL" clId="{83356DBA-6472-4E3E-911F-810D13514C88}" dt="2024-05-30T19:36:26.417" v="52" actId="1076"/>
          <ac:spMkLst>
            <pc:docMk/>
            <pc:sldMk cId="3378384585" sldId="594"/>
            <ac:spMk id="2" creationId="{C8E57C1B-F561-432C-9FEF-DA10737D50A6}"/>
          </ac:spMkLst>
        </pc:spChg>
      </pc:sldChg>
      <pc:sldChg chg="modSp mod">
        <pc:chgData name="Susan Teneza" userId="e2505f72-c19e-406e-8de1-aac1b8d01b26" providerId="ADAL" clId="{83356DBA-6472-4E3E-911F-810D13514C88}" dt="2024-05-30T19:34:04.420" v="27" actId="20577"/>
        <pc:sldMkLst>
          <pc:docMk/>
          <pc:sldMk cId="947534074" sldId="596"/>
        </pc:sldMkLst>
        <pc:spChg chg="mod">
          <ac:chgData name="Susan Teneza" userId="e2505f72-c19e-406e-8de1-aac1b8d01b26" providerId="ADAL" clId="{83356DBA-6472-4E3E-911F-810D13514C88}" dt="2024-05-30T19:34:04.420" v="27" actId="20577"/>
          <ac:spMkLst>
            <pc:docMk/>
            <pc:sldMk cId="947534074" sldId="596"/>
            <ac:spMk id="9" creationId="{90415720-6FDC-C4C7-0C40-791642DF4511}"/>
          </ac:spMkLst>
        </pc:spChg>
      </pc:sldChg>
      <pc:sldChg chg="modSp mod">
        <pc:chgData name="Susan Teneza" userId="e2505f72-c19e-406e-8de1-aac1b8d01b26" providerId="ADAL" clId="{83356DBA-6472-4E3E-911F-810D13514C88}" dt="2024-05-30T19:34:09.949" v="29" actId="20577"/>
        <pc:sldMkLst>
          <pc:docMk/>
          <pc:sldMk cId="4130398196" sldId="597"/>
        </pc:sldMkLst>
        <pc:spChg chg="mod">
          <ac:chgData name="Susan Teneza" userId="e2505f72-c19e-406e-8de1-aac1b8d01b26" providerId="ADAL" clId="{83356DBA-6472-4E3E-911F-810D13514C88}" dt="2024-05-30T19:34:09.949" v="29" actId="20577"/>
          <ac:spMkLst>
            <pc:docMk/>
            <pc:sldMk cId="4130398196" sldId="597"/>
            <ac:spMk id="8" creationId="{01484785-F688-0368-CEE8-E3C984D65223}"/>
          </ac:spMkLst>
        </pc:spChg>
      </pc:sldChg>
      <pc:sldChg chg="modSp mod">
        <pc:chgData name="Susan Teneza" userId="e2505f72-c19e-406e-8de1-aac1b8d01b26" providerId="ADAL" clId="{83356DBA-6472-4E3E-911F-810D13514C88}" dt="2024-05-30T19:34:16.051" v="31" actId="20577"/>
        <pc:sldMkLst>
          <pc:docMk/>
          <pc:sldMk cId="978192856" sldId="598"/>
        </pc:sldMkLst>
        <pc:spChg chg="mod">
          <ac:chgData name="Susan Teneza" userId="e2505f72-c19e-406e-8de1-aac1b8d01b26" providerId="ADAL" clId="{83356DBA-6472-4E3E-911F-810D13514C88}" dt="2024-05-30T19:34:16.051" v="31" actId="20577"/>
          <ac:spMkLst>
            <pc:docMk/>
            <pc:sldMk cId="978192856" sldId="598"/>
            <ac:spMk id="9" creationId="{4D25DDA1-5806-70AB-FD3E-BD0D7C4CC4EB}"/>
          </ac:spMkLst>
        </pc:spChg>
      </pc:sldChg>
      <pc:sldChg chg="modSp mod">
        <pc:chgData name="Susan Teneza" userId="e2505f72-c19e-406e-8de1-aac1b8d01b26" providerId="ADAL" clId="{83356DBA-6472-4E3E-911F-810D13514C88}" dt="2024-05-30T19:34:23.117" v="33" actId="20577"/>
        <pc:sldMkLst>
          <pc:docMk/>
          <pc:sldMk cId="816485653" sldId="599"/>
        </pc:sldMkLst>
        <pc:spChg chg="mod">
          <ac:chgData name="Susan Teneza" userId="e2505f72-c19e-406e-8de1-aac1b8d01b26" providerId="ADAL" clId="{83356DBA-6472-4E3E-911F-810D13514C88}" dt="2024-05-30T19:34:23.117" v="33" actId="20577"/>
          <ac:spMkLst>
            <pc:docMk/>
            <pc:sldMk cId="816485653" sldId="599"/>
            <ac:spMk id="9" creationId="{4D25DDA1-5806-70AB-FD3E-BD0D7C4CC4EB}"/>
          </ac:spMkLst>
        </pc:spChg>
      </pc:sldChg>
      <pc:sldChg chg="modSp mod">
        <pc:chgData name="Susan Teneza" userId="e2505f72-c19e-406e-8de1-aac1b8d01b26" providerId="ADAL" clId="{83356DBA-6472-4E3E-911F-810D13514C88}" dt="2024-05-30T19:34:28.499" v="35" actId="20577"/>
        <pc:sldMkLst>
          <pc:docMk/>
          <pc:sldMk cId="1596880092" sldId="600"/>
        </pc:sldMkLst>
        <pc:spChg chg="mod">
          <ac:chgData name="Susan Teneza" userId="e2505f72-c19e-406e-8de1-aac1b8d01b26" providerId="ADAL" clId="{83356DBA-6472-4E3E-911F-810D13514C88}" dt="2024-05-30T19:34:28.499" v="35" actId="20577"/>
          <ac:spMkLst>
            <pc:docMk/>
            <pc:sldMk cId="1596880092" sldId="600"/>
            <ac:spMk id="9" creationId="{4D25DDA1-5806-70AB-FD3E-BD0D7C4CC4EB}"/>
          </ac:spMkLst>
        </pc:spChg>
      </pc:sldChg>
      <pc:sldChg chg="modSp mod">
        <pc:chgData name="Susan Teneza" userId="e2505f72-c19e-406e-8de1-aac1b8d01b26" providerId="ADAL" clId="{83356DBA-6472-4E3E-911F-810D13514C88}" dt="2024-05-30T19:34:33.712" v="37" actId="20577"/>
        <pc:sldMkLst>
          <pc:docMk/>
          <pc:sldMk cId="292134514" sldId="601"/>
        </pc:sldMkLst>
        <pc:spChg chg="mod">
          <ac:chgData name="Susan Teneza" userId="e2505f72-c19e-406e-8de1-aac1b8d01b26" providerId="ADAL" clId="{83356DBA-6472-4E3E-911F-810D13514C88}" dt="2024-05-30T19:34:33.712" v="37" actId="20577"/>
          <ac:spMkLst>
            <pc:docMk/>
            <pc:sldMk cId="292134514" sldId="601"/>
            <ac:spMk id="4" creationId="{4CF981D1-6DEE-5451-784A-417B0A70CE2D}"/>
          </ac:spMkLst>
        </pc:spChg>
      </pc:sldChg>
      <pc:sldChg chg="addSp modSp mod">
        <pc:chgData name="Susan Teneza" userId="e2505f72-c19e-406e-8de1-aac1b8d01b26" providerId="ADAL" clId="{83356DBA-6472-4E3E-911F-810D13514C88}" dt="2024-05-30T19:35:21.643" v="47" actId="20577"/>
        <pc:sldMkLst>
          <pc:docMk/>
          <pc:sldMk cId="2467330257" sldId="602"/>
        </pc:sldMkLst>
        <pc:spChg chg="add mod">
          <ac:chgData name="Susan Teneza" userId="e2505f72-c19e-406e-8de1-aac1b8d01b26" providerId="ADAL" clId="{83356DBA-6472-4E3E-911F-810D13514C88}" dt="2024-05-30T19:35:21.643" v="47" actId="20577"/>
          <ac:spMkLst>
            <pc:docMk/>
            <pc:sldMk cId="2467330257" sldId="602"/>
            <ac:spMk id="3" creationId="{FB010A20-541B-77A9-DB3D-EAB9413FABE0}"/>
          </ac:spMkLst>
        </pc:spChg>
      </pc:sldChg>
      <pc:sldChg chg="modSp mod">
        <pc:chgData name="Susan Teneza" userId="e2505f72-c19e-406e-8de1-aac1b8d01b26" providerId="ADAL" clId="{83356DBA-6472-4E3E-911F-810D13514C88}" dt="2024-05-30T19:34:58.644" v="44" actId="1076"/>
        <pc:sldMkLst>
          <pc:docMk/>
          <pc:sldMk cId="1358282240" sldId="606"/>
        </pc:sldMkLst>
        <pc:spChg chg="mod">
          <ac:chgData name="Susan Teneza" userId="e2505f72-c19e-406e-8de1-aac1b8d01b26" providerId="ADAL" clId="{83356DBA-6472-4E3E-911F-810D13514C88}" dt="2024-05-30T19:34:47.146" v="42" actId="20577"/>
          <ac:spMkLst>
            <pc:docMk/>
            <pc:sldMk cId="1358282240" sldId="606"/>
            <ac:spMk id="4" creationId="{6167DF3A-E0DB-76D5-F4E4-EE47FC17BD6F}"/>
          </ac:spMkLst>
        </pc:spChg>
        <pc:picChg chg="mod">
          <ac:chgData name="Susan Teneza" userId="e2505f72-c19e-406e-8de1-aac1b8d01b26" providerId="ADAL" clId="{83356DBA-6472-4E3E-911F-810D13514C88}" dt="2024-05-30T19:34:58.644" v="44" actId="1076"/>
          <ac:picMkLst>
            <pc:docMk/>
            <pc:sldMk cId="1358282240" sldId="606"/>
            <ac:picMk id="5" creationId="{039A722A-9AC7-51C1-B007-FBB2F724D010}"/>
          </ac:picMkLst>
        </pc:picChg>
      </pc:sldChg>
      <pc:sldChg chg="modSp mod">
        <pc:chgData name="Susan Teneza" userId="e2505f72-c19e-406e-8de1-aac1b8d01b26" providerId="ADAL" clId="{83356DBA-6472-4E3E-911F-810D13514C88}" dt="2024-05-30T19:33:05.722" v="21" actId="1076"/>
        <pc:sldMkLst>
          <pc:docMk/>
          <pc:sldMk cId="3711701501" sldId="641"/>
        </pc:sldMkLst>
        <pc:spChg chg="mod">
          <ac:chgData name="Susan Teneza" userId="e2505f72-c19e-406e-8de1-aac1b8d01b26" providerId="ADAL" clId="{83356DBA-6472-4E3E-911F-810D13514C88}" dt="2024-05-30T19:33:05.722" v="21" actId="1076"/>
          <ac:spMkLst>
            <pc:docMk/>
            <pc:sldMk cId="3711701501" sldId="641"/>
            <ac:spMk id="7" creationId="{D3C558B1-E113-437F-B9D9-80E19E30A9AF}"/>
          </ac:spMkLst>
        </pc:spChg>
      </pc:sldChg>
      <pc:sldChg chg="modSp mod">
        <pc:chgData name="Susan Teneza" userId="e2505f72-c19e-406e-8de1-aac1b8d01b26" providerId="ADAL" clId="{83356DBA-6472-4E3E-911F-810D13514C88}" dt="2024-05-30T19:33:11.503" v="22" actId="1076"/>
        <pc:sldMkLst>
          <pc:docMk/>
          <pc:sldMk cId="758523270" sldId="655"/>
        </pc:sldMkLst>
        <pc:spChg chg="mod">
          <ac:chgData name="Susan Teneza" userId="e2505f72-c19e-406e-8de1-aac1b8d01b26" providerId="ADAL" clId="{83356DBA-6472-4E3E-911F-810D13514C88}" dt="2024-05-30T19:33:11.503" v="22" actId="1076"/>
          <ac:spMkLst>
            <pc:docMk/>
            <pc:sldMk cId="758523270" sldId="655"/>
            <ac:spMk id="19" creationId="{00000000-0000-0000-0000-000000000000}"/>
          </ac:spMkLst>
        </pc:spChg>
      </pc:sldChg>
      <pc:sldMasterChg chg="modSp mod modSldLayout">
        <pc:chgData name="Susan Teneza" userId="e2505f72-c19e-406e-8de1-aac1b8d01b26" providerId="ADAL" clId="{83356DBA-6472-4E3E-911F-810D13514C88}" dt="2024-05-30T19:31:01.981" v="2" actId="255"/>
        <pc:sldMasterMkLst>
          <pc:docMk/>
          <pc:sldMasterMk cId="1439386019" sldId="2147483694"/>
        </pc:sldMasterMkLst>
        <pc:spChg chg="mod">
          <ac:chgData name="Susan Teneza" userId="e2505f72-c19e-406e-8de1-aac1b8d01b26" providerId="ADAL" clId="{83356DBA-6472-4E3E-911F-810D13514C88}" dt="2024-05-30T19:31:01.981" v="2" actId="255"/>
          <ac:spMkLst>
            <pc:docMk/>
            <pc:sldMasterMk cId="1439386019" sldId="2147483694"/>
            <ac:spMk id="2" creationId="{00000000-0000-0000-0000-000000000000}"/>
          </ac:spMkLst>
        </pc:spChg>
        <pc:picChg chg="mod">
          <ac:chgData name="Susan Teneza" userId="e2505f72-c19e-406e-8de1-aac1b8d01b26" providerId="ADAL" clId="{83356DBA-6472-4E3E-911F-810D13514C88}" dt="2024-05-30T19:30:38.017" v="0" actId="14100"/>
          <ac:picMkLst>
            <pc:docMk/>
            <pc:sldMasterMk cId="1439386019" sldId="2147483694"/>
            <ac:picMk id="8" creationId="{3D1FDF43-577E-D3ED-B838-8F95E1FD0B8A}"/>
          </ac:picMkLst>
        </pc:picChg>
        <pc:sldLayoutChg chg="modSp">
          <pc:chgData name="Susan Teneza" userId="e2505f72-c19e-406e-8de1-aac1b8d01b26" providerId="ADAL" clId="{83356DBA-6472-4E3E-911F-810D13514C88}" dt="2024-05-30T19:30:51.825" v="1" actId="404"/>
          <pc:sldLayoutMkLst>
            <pc:docMk/>
            <pc:sldMasterMk cId="1439386019" sldId="2147483694"/>
            <pc:sldLayoutMk cId="3314476834" sldId="2147483696"/>
          </pc:sldLayoutMkLst>
          <pc:spChg chg="mod">
            <ac:chgData name="Susan Teneza" userId="e2505f72-c19e-406e-8de1-aac1b8d01b26" providerId="ADAL" clId="{83356DBA-6472-4E3E-911F-810D13514C88}" dt="2024-05-30T19:30:51.825" v="1" actId="404"/>
            <ac:spMkLst>
              <pc:docMk/>
              <pc:sldMasterMk cId="1439386019" sldId="2147483694"/>
              <pc:sldLayoutMk cId="3314476834" sldId="2147483696"/>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7363"/>
          </a:xfrm>
          <a:prstGeom prst="rect">
            <a:avLst/>
          </a:prstGeom>
        </p:spPr>
        <p:txBody>
          <a:bodyPr vert="horz" lIns="92309" tIns="46154" rIns="92309" bIns="46154" rtlCol="0"/>
          <a:lstStyle>
            <a:lvl1pPr algn="l">
              <a:defRPr sz="1200">
                <a:latin typeface="Levenim MT" panose="02010502060101010101" pitchFamily="2" charset="-79"/>
              </a:defRPr>
            </a:lvl1pPr>
          </a:lstStyle>
          <a:p>
            <a:endParaRPr lang="en-US" dirty="0"/>
          </a:p>
        </p:txBody>
      </p:sp>
      <p:sp>
        <p:nvSpPr>
          <p:cNvPr id="3" name="Date Placeholder 2"/>
          <p:cNvSpPr>
            <a:spLocks noGrp="1"/>
          </p:cNvSpPr>
          <p:nvPr>
            <p:ph type="dt" idx="1"/>
          </p:nvPr>
        </p:nvSpPr>
        <p:spPr>
          <a:xfrm>
            <a:off x="3977327" y="0"/>
            <a:ext cx="3044153" cy="467363"/>
          </a:xfrm>
          <a:prstGeom prst="rect">
            <a:avLst/>
          </a:prstGeom>
        </p:spPr>
        <p:txBody>
          <a:bodyPr vert="horz" lIns="92309" tIns="46154" rIns="92309" bIns="46154" rtlCol="0"/>
          <a:lstStyle>
            <a:lvl1pPr algn="r">
              <a:defRPr sz="1200">
                <a:latin typeface="Levenim MT" panose="02010502060101010101" pitchFamily="2" charset="-79"/>
              </a:defRPr>
            </a:lvl1pPr>
          </a:lstStyle>
          <a:p>
            <a:fld id="{9CFE5BBF-02F8-49C4-85BD-BBC3ADEBCD76}" type="datetimeFigureOut">
              <a:rPr lang="en-US" smtClean="0"/>
              <a:pPr/>
              <a:t>5/30/2024</a:t>
            </a:fld>
            <a:endParaRPr lang="en-US" dirty="0"/>
          </a:p>
        </p:txBody>
      </p:sp>
      <p:sp>
        <p:nvSpPr>
          <p:cNvPr id="4" name="Slide Image Placeholder 3"/>
          <p:cNvSpPr>
            <a:spLocks noGrp="1" noRot="1" noChangeAspect="1"/>
          </p:cNvSpPr>
          <p:nvPr>
            <p:ph type="sldImg" idx="2"/>
          </p:nvPr>
        </p:nvSpPr>
        <p:spPr>
          <a:xfrm>
            <a:off x="720725" y="1163638"/>
            <a:ext cx="5583238" cy="3141662"/>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703120" y="4479687"/>
            <a:ext cx="5618480" cy="3665776"/>
          </a:xfrm>
          <a:prstGeom prst="rect">
            <a:avLst/>
          </a:prstGeom>
        </p:spPr>
        <p:txBody>
          <a:bodyPr vert="horz" lIns="92309" tIns="46154" rIns="92309" bIns="4615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1738"/>
            <a:ext cx="3044154" cy="467363"/>
          </a:xfrm>
          <a:prstGeom prst="rect">
            <a:avLst/>
          </a:prstGeom>
        </p:spPr>
        <p:txBody>
          <a:bodyPr vert="horz" lIns="92309" tIns="46154" rIns="92309" bIns="46154" rtlCol="0" anchor="b"/>
          <a:lstStyle>
            <a:lvl1pPr algn="l">
              <a:defRPr sz="1200">
                <a:latin typeface="Levenim MT" panose="02010502060101010101" pitchFamily="2" charset="-79"/>
              </a:defRPr>
            </a:lvl1pPr>
          </a:lstStyle>
          <a:p>
            <a:endParaRPr lang="en-US" dirty="0"/>
          </a:p>
        </p:txBody>
      </p:sp>
      <p:sp>
        <p:nvSpPr>
          <p:cNvPr id="7" name="Slide Number Placeholder 6"/>
          <p:cNvSpPr>
            <a:spLocks noGrp="1"/>
          </p:cNvSpPr>
          <p:nvPr>
            <p:ph type="sldNum" sz="quarter" idx="5"/>
          </p:nvPr>
        </p:nvSpPr>
        <p:spPr>
          <a:xfrm>
            <a:off x="3977327" y="8841738"/>
            <a:ext cx="3044153" cy="467363"/>
          </a:xfrm>
          <a:prstGeom prst="rect">
            <a:avLst/>
          </a:prstGeom>
        </p:spPr>
        <p:txBody>
          <a:bodyPr vert="horz" lIns="92309" tIns="46154" rIns="92309" bIns="46154" rtlCol="0" anchor="b"/>
          <a:lstStyle>
            <a:lvl1pPr algn="r">
              <a:defRPr sz="1200">
                <a:latin typeface="Levenim MT" panose="02010502060101010101" pitchFamily="2" charset="-79"/>
              </a:defRPr>
            </a:lvl1pPr>
          </a:lstStyle>
          <a:p>
            <a:fld id="{DC6F7E4C-CBBB-4AEA-9F36-4095E8D2675F}" type="slidenum">
              <a:rPr lang="en-US" smtClean="0"/>
              <a:pPr/>
              <a:t>‹#›</a:t>
            </a:fld>
            <a:endParaRPr lang="en-US" dirty="0"/>
          </a:p>
        </p:txBody>
      </p:sp>
    </p:spTree>
    <p:extLst>
      <p:ext uri="{BB962C8B-B14F-4D97-AF65-F5344CB8AC3E}">
        <p14:creationId xmlns:p14="http://schemas.microsoft.com/office/powerpoint/2010/main" val="361451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evenim MT" panose="02010502060101010101" pitchFamily="2" charset="-79"/>
        <a:ea typeface="+mn-ea"/>
        <a:cs typeface="+mn-cs"/>
      </a:defRPr>
    </a:lvl1pPr>
    <a:lvl2pPr marL="457200" algn="l" defTabSz="914400" rtl="0" eaLnBrk="1" latinLnBrk="0" hangingPunct="1">
      <a:defRPr sz="1200" kern="1200">
        <a:solidFill>
          <a:schemeClr val="tx1"/>
        </a:solidFill>
        <a:latin typeface="Levenim MT" panose="02010502060101010101" pitchFamily="2" charset="-79"/>
        <a:ea typeface="+mn-ea"/>
        <a:cs typeface="+mn-cs"/>
      </a:defRPr>
    </a:lvl2pPr>
    <a:lvl3pPr marL="914400" algn="l" defTabSz="914400" rtl="0" eaLnBrk="1" latinLnBrk="0" hangingPunct="1">
      <a:defRPr sz="1200" kern="1200">
        <a:solidFill>
          <a:schemeClr val="tx1"/>
        </a:solidFill>
        <a:latin typeface="Levenim MT" panose="02010502060101010101" pitchFamily="2" charset="-79"/>
        <a:ea typeface="+mn-ea"/>
        <a:cs typeface="+mn-cs"/>
      </a:defRPr>
    </a:lvl3pPr>
    <a:lvl4pPr marL="1371600" algn="l" defTabSz="914400" rtl="0" eaLnBrk="1" latinLnBrk="0" hangingPunct="1">
      <a:defRPr sz="1200" kern="1200">
        <a:solidFill>
          <a:schemeClr val="tx1"/>
        </a:solidFill>
        <a:latin typeface="Levenim MT" panose="02010502060101010101" pitchFamily="2" charset="-79"/>
        <a:ea typeface="+mn-ea"/>
        <a:cs typeface="+mn-cs"/>
      </a:defRPr>
    </a:lvl4pPr>
    <a:lvl5pPr marL="1828800" algn="l" defTabSz="914400" rtl="0" eaLnBrk="1" latinLnBrk="0" hangingPunct="1">
      <a:defRPr sz="1200" kern="1200">
        <a:solidFill>
          <a:schemeClr val="tx1"/>
        </a:solidFill>
        <a:latin typeface="Levenim MT" panose="02010502060101010101" pitchFamily="2"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Engagement team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F7E4C-CBBB-4AEA-9F36-4095E8D2675F}" type="slidenum">
              <a:rPr lang="en-US" smtClean="0"/>
              <a:pPr/>
              <a:t>19</a:t>
            </a:fld>
            <a:endParaRPr lang="en-US" dirty="0"/>
          </a:p>
        </p:txBody>
      </p:sp>
    </p:spTree>
    <p:extLst>
      <p:ext uri="{BB962C8B-B14F-4D97-AF65-F5344CB8AC3E}">
        <p14:creationId xmlns:p14="http://schemas.microsoft.com/office/powerpoint/2010/main" val="191864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500179" cy="377532"/>
          </a:xfrm>
          <a:prstGeom prst="rect">
            <a:avLst/>
          </a:prstGeom>
        </p:spPr>
        <p:txBody>
          <a:bodyPr vert="horz" lIns="101999" tIns="51000" rIns="101999" bIns="51000" rtlCol="0"/>
          <a:lstStyle>
            <a:lvl1pPr algn="l">
              <a:defRPr sz="1300"/>
            </a:lvl1pPr>
          </a:lstStyle>
          <a:p>
            <a:endParaRPr lang="cs-CZ"/>
          </a:p>
        </p:txBody>
      </p:sp>
      <p:sp>
        <p:nvSpPr>
          <p:cNvPr id="3" name="Date Placeholder 2"/>
          <p:cNvSpPr>
            <a:spLocks noGrp="1"/>
          </p:cNvSpPr>
          <p:nvPr>
            <p:ph type="dt" idx="1"/>
          </p:nvPr>
        </p:nvSpPr>
        <p:spPr>
          <a:xfrm>
            <a:off x="5883045" y="1"/>
            <a:ext cx="4500179" cy="377532"/>
          </a:xfrm>
          <a:prstGeom prst="rect">
            <a:avLst/>
          </a:prstGeom>
        </p:spPr>
        <p:txBody>
          <a:bodyPr vert="horz" lIns="101999" tIns="51000" rIns="101999" bIns="51000" rtlCol="0"/>
          <a:lstStyle>
            <a:lvl1pPr algn="r">
              <a:defRPr sz="13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681288" y="565150"/>
            <a:ext cx="5022850" cy="2825750"/>
          </a:xfrm>
          <a:prstGeom prst="rect">
            <a:avLst/>
          </a:prstGeom>
          <a:noFill/>
          <a:ln w="12700">
            <a:solidFill>
              <a:prstClr val="black"/>
            </a:solidFill>
          </a:ln>
        </p:spPr>
        <p:txBody>
          <a:bodyPr vert="horz" lIns="101999" tIns="51000" rIns="101999" bIns="51000" rtlCol="0" anchor="ctr"/>
          <a:lstStyle/>
          <a:p>
            <a:endParaRPr lang="cs-CZ"/>
          </a:p>
        </p:txBody>
      </p:sp>
      <p:sp>
        <p:nvSpPr>
          <p:cNvPr id="5" name="Notes Placeholder 4"/>
          <p:cNvSpPr>
            <a:spLocks noGrp="1"/>
          </p:cNvSpPr>
          <p:nvPr>
            <p:ph type="body" sz="quarter" idx="3"/>
          </p:nvPr>
        </p:nvSpPr>
        <p:spPr>
          <a:xfrm>
            <a:off x="1038503" y="3579559"/>
            <a:ext cx="8308021" cy="3392540"/>
          </a:xfrm>
          <a:prstGeom prst="rect">
            <a:avLst/>
          </a:prstGeom>
        </p:spPr>
        <p:txBody>
          <a:bodyPr vert="horz" lIns="101999" tIns="51000" rIns="101999" bIns="51000" rtlCol="0"/>
          <a:lstStyle/>
          <a:p>
            <a:pPr lvl="0"/>
            <a:r>
              <a:rPr lang="en-US" dirty="0"/>
              <a:t>Engagement team</a:t>
            </a:r>
          </a:p>
        </p:txBody>
      </p:sp>
      <p:sp>
        <p:nvSpPr>
          <p:cNvPr id="6" name="Footer Placeholder 5"/>
          <p:cNvSpPr>
            <a:spLocks noGrp="1"/>
          </p:cNvSpPr>
          <p:nvPr>
            <p:ph type="ftr" sz="quarter" idx="4"/>
          </p:nvPr>
        </p:nvSpPr>
        <p:spPr>
          <a:xfrm>
            <a:off x="0" y="7159118"/>
            <a:ext cx="4500179" cy="375785"/>
          </a:xfrm>
          <a:prstGeom prst="rect">
            <a:avLst/>
          </a:prstGeom>
        </p:spPr>
        <p:txBody>
          <a:bodyPr vert="horz" lIns="101999" tIns="51000" rIns="101999" bIns="51000" rtlCol="0" anchor="b"/>
          <a:lstStyle>
            <a:lvl1pPr algn="l">
              <a:defRPr sz="1300"/>
            </a:lvl1pPr>
          </a:lstStyle>
          <a:p>
            <a:endParaRPr lang="cs-CZ"/>
          </a:p>
        </p:txBody>
      </p:sp>
      <p:sp>
        <p:nvSpPr>
          <p:cNvPr id="7" name="Slide Number Placeholder 6"/>
          <p:cNvSpPr>
            <a:spLocks noGrp="1"/>
          </p:cNvSpPr>
          <p:nvPr>
            <p:ph type="sldNum" sz="quarter" idx="5"/>
          </p:nvPr>
        </p:nvSpPr>
        <p:spPr>
          <a:xfrm>
            <a:off x="5883045" y="7159118"/>
            <a:ext cx="4500179" cy="375785"/>
          </a:xfrm>
          <a:prstGeom prst="rect">
            <a:avLst/>
          </a:prstGeom>
        </p:spPr>
        <p:txBody>
          <a:bodyPr vert="horz" lIns="101999" tIns="51000" rIns="101999" bIns="51000" rtlCol="0" anchor="b"/>
          <a:lstStyle>
            <a:lvl1pPr algn="r">
              <a:defRPr sz="1300"/>
            </a:lvl1pPr>
          </a:lstStyle>
          <a:p>
            <a:fld id="{871B2431-D351-4C6E-A3CF-9DFAC0E3E050}" type="slidenum">
              <a:rPr lang="cs-CZ" smtClean="0"/>
              <a:t>7</a:t>
            </a:fld>
            <a:endParaRPr lang="cs-CZ"/>
          </a:p>
        </p:txBody>
      </p:sp>
    </p:spTree>
    <p:extLst>
      <p:ext uri="{BB962C8B-B14F-4D97-AF65-F5344CB8AC3E}">
        <p14:creationId xmlns:p14="http://schemas.microsoft.com/office/powerpoint/2010/main" val="180201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extLst>
      <p:ext uri="{BB962C8B-B14F-4D97-AF65-F5344CB8AC3E}">
        <p14:creationId xmlns:p14="http://schemas.microsoft.com/office/powerpoint/2010/main" val="120517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extLst>
      <p:ext uri="{BB962C8B-B14F-4D97-AF65-F5344CB8AC3E}">
        <p14:creationId xmlns:p14="http://schemas.microsoft.com/office/powerpoint/2010/main" val="29315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348993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Engagement team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229357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extLst>
      <p:ext uri="{BB962C8B-B14F-4D97-AF65-F5344CB8AC3E}">
        <p14:creationId xmlns:p14="http://schemas.microsoft.com/office/powerpoint/2010/main" val="129309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extLst>
      <p:ext uri="{BB962C8B-B14F-4D97-AF65-F5344CB8AC3E}">
        <p14:creationId xmlns:p14="http://schemas.microsoft.com/office/powerpoint/2010/main" val="387680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F7E4C-CBBB-4AEA-9F36-4095E8D2675F}" type="slidenum">
              <a:rPr lang="en-US" smtClean="0"/>
              <a:pPr/>
              <a:t>18</a:t>
            </a:fld>
            <a:endParaRPr lang="en-US" dirty="0"/>
          </a:p>
        </p:txBody>
      </p:sp>
    </p:spTree>
    <p:extLst>
      <p:ext uri="{BB962C8B-B14F-4D97-AF65-F5344CB8AC3E}">
        <p14:creationId xmlns:p14="http://schemas.microsoft.com/office/powerpoint/2010/main" val="26645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3938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1447683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3159"/>
            <a:ext cx="10688128" cy="980017"/>
          </a:xfrm>
        </p:spPr>
        <p:txBody>
          <a:bodyPr/>
          <a:lstStyle/>
          <a:p>
            <a:r>
              <a:rPr lang="en-US" dirty="0"/>
              <a:t>Click to edit Master title style</a:t>
            </a:r>
          </a:p>
        </p:txBody>
      </p:sp>
      <p:sp>
        <p:nvSpPr>
          <p:cNvPr id="3" name="Subtitle 2"/>
          <p:cNvSpPr>
            <a:spLocks noGrp="1"/>
          </p:cNvSpPr>
          <p:nvPr>
            <p:ph type="subTitle" idx="1"/>
          </p:nvPr>
        </p:nvSpPr>
        <p:spPr>
          <a:xfrm>
            <a:off x="304799" y="1492369"/>
            <a:ext cx="10688127" cy="4761781"/>
          </a:xfrm>
        </p:spPr>
        <p:txBody>
          <a:bodyPr/>
          <a:lstStyle>
            <a:lvl1pPr marL="0" indent="0" algn="ctr">
              <a:buNone/>
              <a:defRPr>
                <a:solidFill>
                  <a:schemeClr val="tx1">
                    <a:tint val="75000"/>
                  </a:schemeClr>
                </a:solidFill>
              </a:defRPr>
            </a:lvl1pPr>
            <a:lvl2pPr marL="304808" indent="0" algn="ctr">
              <a:buNone/>
              <a:defRPr>
                <a:solidFill>
                  <a:schemeClr val="tx1">
                    <a:tint val="75000"/>
                  </a:schemeClr>
                </a:solidFill>
              </a:defRPr>
            </a:lvl2pPr>
            <a:lvl3pPr marL="609615" indent="0" algn="ctr">
              <a:buNone/>
              <a:defRPr>
                <a:solidFill>
                  <a:schemeClr val="tx1">
                    <a:tint val="75000"/>
                  </a:schemeClr>
                </a:solidFill>
              </a:defRPr>
            </a:lvl3pPr>
            <a:lvl4pPr marL="914423" indent="0" algn="ctr">
              <a:buNone/>
              <a:defRPr>
                <a:solidFill>
                  <a:schemeClr val="tx1">
                    <a:tint val="75000"/>
                  </a:schemeClr>
                </a:solidFill>
              </a:defRPr>
            </a:lvl4pPr>
            <a:lvl5pPr marL="1219230"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1"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3761032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Header_">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1C527E2-DB30-4F8A-93DF-81F353A569C3}" type="slidenum">
              <a:rPr lang="en-US" smtClean="0"/>
              <a:pPr/>
              <a:t>‹#›</a:t>
            </a:fld>
            <a:endParaRPr lang="en-US" dirty="0"/>
          </a:p>
        </p:txBody>
      </p:sp>
      <p:sp>
        <p:nvSpPr>
          <p:cNvPr id="13" name="Title 12">
            <a:extLst>
              <a:ext uri="{FF2B5EF4-FFF2-40B4-BE49-F238E27FC236}">
                <a16:creationId xmlns:a16="http://schemas.microsoft.com/office/drawing/2014/main" id="{39895856-720A-4F2D-94C2-11BD8C4907BC}"/>
              </a:ext>
            </a:extLst>
          </p:cNvPr>
          <p:cNvSpPr>
            <a:spLocks noGrp="1"/>
          </p:cNvSpPr>
          <p:nvPr>
            <p:ph type="title"/>
          </p:nvPr>
        </p:nvSpPr>
        <p:spPr>
          <a:xfrm>
            <a:off x="560303" y="1918253"/>
            <a:ext cx="10515600" cy="1898373"/>
          </a:xfrm>
        </p:spPr>
        <p:txBody>
          <a:bodyPr>
            <a:normAutofit/>
          </a:bodyPr>
          <a:lstStyle>
            <a:lvl1pPr>
              <a:defRPr sz="6600" cap="sm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02428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799" y="1492369"/>
            <a:ext cx="10688127" cy="4761781"/>
          </a:xfrm>
        </p:spPr>
        <p:txBody>
          <a:bodyPr/>
          <a:lstStyle>
            <a:lvl1pPr marL="0" indent="0" algn="ctr">
              <a:buNone/>
              <a:defRPr>
                <a:solidFill>
                  <a:schemeClr val="tx1">
                    <a:tint val="75000"/>
                  </a:schemeClr>
                </a:solidFill>
              </a:defRPr>
            </a:lvl1pPr>
            <a:lvl2pPr marL="304808" indent="0" algn="ctr">
              <a:buNone/>
              <a:defRPr>
                <a:solidFill>
                  <a:schemeClr val="tx1">
                    <a:tint val="75000"/>
                  </a:schemeClr>
                </a:solidFill>
              </a:defRPr>
            </a:lvl2pPr>
            <a:lvl3pPr marL="609615" indent="0" algn="ctr">
              <a:buNone/>
              <a:defRPr>
                <a:solidFill>
                  <a:schemeClr val="tx1">
                    <a:tint val="75000"/>
                  </a:schemeClr>
                </a:solidFill>
              </a:defRPr>
            </a:lvl3pPr>
            <a:lvl4pPr marL="914423" indent="0" algn="ctr">
              <a:buNone/>
              <a:defRPr>
                <a:solidFill>
                  <a:schemeClr val="tx1">
                    <a:tint val="75000"/>
                  </a:schemeClr>
                </a:solidFill>
              </a:defRPr>
            </a:lvl4pPr>
            <a:lvl5pPr marL="1219230"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1"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2655542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8" indent="0" algn="ctr">
              <a:buNone/>
              <a:defRPr>
                <a:solidFill>
                  <a:schemeClr val="tx1">
                    <a:tint val="75000"/>
                  </a:schemeClr>
                </a:solidFill>
              </a:defRPr>
            </a:lvl2pPr>
            <a:lvl3pPr marL="609615" indent="0" algn="ctr">
              <a:buNone/>
              <a:defRPr>
                <a:solidFill>
                  <a:schemeClr val="tx1">
                    <a:tint val="75000"/>
                  </a:schemeClr>
                </a:solidFill>
              </a:defRPr>
            </a:lvl3pPr>
            <a:lvl4pPr marL="914423" indent="0" algn="ctr">
              <a:buNone/>
              <a:defRPr>
                <a:solidFill>
                  <a:schemeClr val="tx1">
                    <a:tint val="75000"/>
                  </a:schemeClr>
                </a:solidFill>
              </a:defRPr>
            </a:lvl4pPr>
            <a:lvl5pPr marL="1219230"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7982"/>
            <a:ext cx="10814648" cy="762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4800" y="1373418"/>
            <a:ext cx="10814649" cy="53446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484929" y="6411424"/>
            <a:ext cx="1422400" cy="243417"/>
          </a:xfrm>
          <a:prstGeom prst="rect">
            <a:avLst/>
          </a:prstGeom>
        </p:spPr>
        <p:txBody>
          <a:bodyPr vert="horz" lIns="91440" tIns="45720" rIns="91440" bIns="45720" rtlCol="0" anchor="ctr"/>
          <a:lstStyle>
            <a:lvl1pPr algn="r">
              <a:defRPr sz="2800" b="1">
                <a:solidFill>
                  <a:schemeClr val="tx1">
                    <a:tint val="75000"/>
                  </a:schemeClr>
                </a:solidFill>
                <a:latin typeface="+mj-lt"/>
              </a:defRPr>
            </a:lvl1pPr>
          </a:lstStyle>
          <a:p>
            <a:fld id="{A1C527E2-DB30-4F8A-93DF-81F353A569C3}" type="slidenum">
              <a:rPr lang="en-US" smtClean="0"/>
              <a:pPr/>
              <a:t>‹#›</a:t>
            </a:fld>
            <a:endParaRPr lang="en-US" dirty="0"/>
          </a:p>
        </p:txBody>
      </p:sp>
      <p:sp>
        <p:nvSpPr>
          <p:cNvPr id="7" name="AutoShape 5">
            <a:extLst>
              <a:ext uri="{FF2B5EF4-FFF2-40B4-BE49-F238E27FC236}">
                <a16:creationId xmlns:a16="http://schemas.microsoft.com/office/drawing/2014/main" id="{1314B404-21DB-378C-3098-86085F6C093E}"/>
              </a:ext>
            </a:extLst>
          </p:cNvPr>
          <p:cNvSpPr/>
          <p:nvPr userDrawn="1"/>
        </p:nvSpPr>
        <p:spPr>
          <a:xfrm>
            <a:off x="304800" y="1133485"/>
            <a:ext cx="10814648" cy="45719"/>
          </a:xfrm>
          <a:prstGeom prst="rect">
            <a:avLst/>
          </a:prstGeom>
          <a:solidFill>
            <a:srgbClr val="FF6C26"/>
          </a:solidFill>
        </p:spPr>
        <p:txBody>
          <a:bodyPr/>
          <a:lstStyle/>
          <a:p>
            <a:endParaRPr lang="en-US" dirty="0"/>
          </a:p>
        </p:txBody>
      </p:sp>
      <p:pic>
        <p:nvPicPr>
          <p:cNvPr id="8" name="Picture 7">
            <a:extLst>
              <a:ext uri="{FF2B5EF4-FFF2-40B4-BE49-F238E27FC236}">
                <a16:creationId xmlns:a16="http://schemas.microsoft.com/office/drawing/2014/main" id="{3D1FDF43-577E-D3ED-B838-8F95E1FD0B8A}"/>
              </a:ext>
            </a:extLst>
          </p:cNvPr>
          <p:cNvPicPr>
            <a:picLocks noChangeAspect="1"/>
          </p:cNvPicPr>
          <p:nvPr userDrawn="1"/>
        </p:nvPicPr>
        <p:blipFill>
          <a:blip r:embed="rId7"/>
          <a:stretch>
            <a:fillRect/>
          </a:stretch>
        </p:blipFill>
        <p:spPr>
          <a:xfrm>
            <a:off x="-34506" y="0"/>
            <a:ext cx="339306" cy="6858000"/>
          </a:xfrm>
          <a:prstGeom prst="rect">
            <a:avLst/>
          </a:prstGeom>
        </p:spPr>
      </p:pic>
    </p:spTree>
    <p:extLst>
      <p:ext uri="{BB962C8B-B14F-4D97-AF65-F5344CB8AC3E}">
        <p14:creationId xmlns:p14="http://schemas.microsoft.com/office/powerpoint/2010/main" val="1439386019"/>
      </p:ext>
    </p:extLst>
  </p:cSld>
  <p:clrMap bg1="lt1" tx1="dk1" bg2="lt2" tx2="dk2" accent1="accent1" accent2="accent2" accent3="accent3" accent4="accent4" accent5="accent5" accent6="accent6" hlink="hlink" folHlink="folHlink"/>
  <p:sldLayoutIdLst>
    <p:sldLayoutId id="2147483701" r:id="rId1"/>
    <p:sldLayoutId id="2147483696" r:id="rId2"/>
    <p:sldLayoutId id="2147483695" r:id="rId3"/>
    <p:sldLayoutId id="2147483707" r:id="rId4"/>
    <p:sldLayoutId id="2147483708" r:id="rId5"/>
  </p:sldLayoutIdLst>
  <p:transition spd="slow">
    <p:wipe/>
  </p:transition>
  <p:hf hdr="0" dt="0"/>
  <p:txStyles>
    <p:titleStyle>
      <a:lvl1pPr algn="l" defTabSz="609615" rtl="0" eaLnBrk="1" latinLnBrk="0" hangingPunct="1">
        <a:spcBef>
          <a:spcPct val="0"/>
        </a:spcBef>
        <a:buNone/>
        <a:defRPr sz="4800" b="1"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19"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50"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8"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3" algn="l" defTabSz="609615" rtl="0" eaLnBrk="1" latinLnBrk="0" hangingPunct="1">
        <a:defRPr sz="1200" kern="1200">
          <a:solidFill>
            <a:schemeClr val="tx1"/>
          </a:solidFill>
          <a:latin typeface="+mn-lt"/>
          <a:ea typeface="+mn-ea"/>
          <a:cs typeface="+mn-cs"/>
        </a:defRPr>
      </a:lvl4pPr>
      <a:lvl5pPr marL="1219230"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1" algn="l" defTabSz="609615"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5/30/2024</a:t>
            </a:fld>
            <a:endParaRPr lang="en-US" dirty="0"/>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aaregistry.org/story/association-for-the-study-of-african-american-life-and-history-found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file:///C:\Program%20Files%20(x86)\Pfx%20Engagement\WM\WorkPapers\%7bD255DC84-7B3F-480C-8224-96599675ACFE%7d\%7bDD121140-5ED0-4464-AA8F-8032CE211C73%7d\%7b173b7a57-5935-4fbf-8385-4ebdc5748ad8%7d.xls!SOA%20-%20BR!R5C1:R39C7"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frres.com.au/collections/checklists-manuals/products/checklist-management-agency-agree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aregistry.org/story/association-for-the-study-of-african-american-life-and-history-founded/"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file:///C:\Program%20Files%20(x86)\Pfx%20Engagement\WM\WorkPapers\%7bD255DC84-7B3F-480C-8224-96599675ACFE%7d\%7bDD121140-5ED0-4464-AA8F-8032CE211C73%7d\%7b173b7a57-5935-4fbf-8385-4ebdc5748ad8%7d.xls!SOP%20-%20BR!R5C1:R27C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8EBD89-222A-A9B8-0D50-A3149DF380E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53A708-7EB1-633C-0DDC-720D3AC91B56}"/>
              </a:ext>
            </a:extLst>
          </p:cNvPr>
          <p:cNvSpPr txBox="1">
            <a:spLocks noGrp="1"/>
          </p:cNvSpPr>
          <p:nvPr>
            <p:ph type="title"/>
          </p:nvPr>
        </p:nvSpPr>
        <p:spPr>
          <a:xfrm>
            <a:off x="457106" y="1272062"/>
            <a:ext cx="11256848" cy="4893647"/>
          </a:xfrm>
          <a:prstGeom prst="rect">
            <a:avLst/>
          </a:prstGeom>
          <a:noFill/>
        </p:spPr>
        <p:txBody>
          <a:bodyPr wrap="square" rtlCol="0" anchor="t">
            <a:spAutoFit/>
          </a:bodyPr>
          <a:lstStyle/>
          <a:p>
            <a:r>
              <a:rPr lang="en-US" sz="4000" cap="small" dirty="0">
                <a:latin typeface="Playfair Display Black" pitchFamily="2" charset="0"/>
                <a:cs typeface="Levenim MT" panose="02010502060101010101" pitchFamily="2" charset="-79"/>
              </a:rPr>
              <a:t>Presentation to Governance</a:t>
            </a:r>
            <a:br>
              <a:rPr lang="en-US" sz="4800" b="0" cap="small" dirty="0">
                <a:latin typeface="Playfair Display Black" pitchFamily="2" charset="0"/>
                <a:cs typeface="Levenim MT" panose="02010502060101010101" pitchFamily="2" charset="-79"/>
              </a:rPr>
            </a:br>
            <a:br>
              <a:rPr lang="en-US" sz="4800" b="0" cap="small" dirty="0">
                <a:latin typeface="Playfair Display Black" pitchFamily="2" charset="0"/>
                <a:cs typeface="Levenim MT" panose="02010502060101010101" pitchFamily="2" charset="-79"/>
              </a:rPr>
            </a:br>
            <a:br>
              <a:rPr lang="en-US" sz="4800" b="0" cap="small" dirty="0">
                <a:latin typeface="Playfair Display Black" pitchFamily="2" charset="0"/>
                <a:cs typeface="Levenim MT" panose="02010502060101010101" pitchFamily="2" charset="-79"/>
              </a:rPr>
            </a:br>
            <a:br>
              <a:rPr lang="en-US" sz="4800" b="0" cap="small" dirty="0">
                <a:latin typeface="Playfair Display Black" pitchFamily="2" charset="0"/>
                <a:cs typeface="Levenim MT" panose="02010502060101010101" pitchFamily="2" charset="-79"/>
              </a:rPr>
            </a:br>
            <a:br>
              <a:rPr lang="en-US" sz="4800" b="0" cap="small" dirty="0">
                <a:latin typeface="Playfair Display Black" pitchFamily="2" charset="0"/>
                <a:cs typeface="Levenim MT" panose="02010502060101010101" pitchFamily="2" charset="-79"/>
              </a:rPr>
            </a:br>
            <a:r>
              <a:rPr lang="en-US" sz="4000" dirty="0">
                <a:latin typeface="Playfair Display Black" pitchFamily="2" charset="0"/>
                <a:cs typeface="Levenim MT" panose="02010502060101010101" pitchFamily="2" charset="-79"/>
              </a:rPr>
              <a:t>December 31, 2023</a:t>
            </a:r>
            <a:br>
              <a:rPr lang="en-US" sz="4800" b="0" cap="small" dirty="0">
                <a:latin typeface="Playfair Display Black" pitchFamily="2" charset="0"/>
                <a:cs typeface="Levenim MT" panose="02010502060101010101" pitchFamily="2" charset="-79"/>
              </a:rPr>
            </a:br>
            <a:r>
              <a:rPr lang="en-US" sz="4000" cap="small" dirty="0">
                <a:latin typeface="Playfair Display Black" pitchFamily="2" charset="0"/>
                <a:cs typeface="Levenim MT" panose="02010502060101010101" pitchFamily="2" charset="-79"/>
              </a:rPr>
              <a:t>Audit Results</a:t>
            </a:r>
            <a:r>
              <a:rPr lang="en-US" sz="4000" cap="small" dirty="0">
                <a:solidFill>
                  <a:srgbClr val="00467F"/>
                </a:solidFill>
                <a:latin typeface="Playfair Display Black" pitchFamily="2" charset="0"/>
                <a:cs typeface="Levenim MT" panose="02010502060101010101" pitchFamily="2" charset="-79"/>
              </a:rPr>
              <a:t> </a:t>
            </a:r>
            <a:endParaRPr lang="en-US" sz="4800" cap="small" dirty="0">
              <a:solidFill>
                <a:srgbClr val="00467F"/>
              </a:solidFill>
              <a:latin typeface="Playfair Display Black" pitchFamily="2" charset="0"/>
              <a:cs typeface="Levenim MT" panose="02010502060101010101" pitchFamily="2" charset="-79"/>
            </a:endParaRPr>
          </a:p>
        </p:txBody>
      </p:sp>
      <p:pic>
        <p:nvPicPr>
          <p:cNvPr id="10" name="Picture 9">
            <a:extLst>
              <a:ext uri="{FF2B5EF4-FFF2-40B4-BE49-F238E27FC236}">
                <a16:creationId xmlns:a16="http://schemas.microsoft.com/office/drawing/2014/main" id="{2FA45BE0-06F5-3ED5-3AB0-52772A87F916}"/>
              </a:ext>
            </a:extLst>
          </p:cNvPr>
          <p:cNvPicPr>
            <a:picLocks noChangeAspect="1"/>
          </p:cNvPicPr>
          <p:nvPr/>
        </p:nvPicPr>
        <p:blipFill>
          <a:blip r:embed="rId2"/>
          <a:stretch>
            <a:fillRect/>
          </a:stretch>
        </p:blipFill>
        <p:spPr>
          <a:xfrm>
            <a:off x="-34506" y="0"/>
            <a:ext cx="277762" cy="6858000"/>
          </a:xfrm>
          <a:prstGeom prst="rect">
            <a:avLst/>
          </a:prstGeom>
        </p:spPr>
      </p:pic>
      <p:sp>
        <p:nvSpPr>
          <p:cNvPr id="6" name="TextBox 5">
            <a:extLst>
              <a:ext uri="{FF2B5EF4-FFF2-40B4-BE49-F238E27FC236}">
                <a16:creationId xmlns:a16="http://schemas.microsoft.com/office/drawing/2014/main" id="{884D65EA-4C9A-2BE9-A9BD-13AB2D0E829D}"/>
              </a:ext>
            </a:extLst>
          </p:cNvPr>
          <p:cNvSpPr txBox="1"/>
          <p:nvPr/>
        </p:nvSpPr>
        <p:spPr>
          <a:xfrm>
            <a:off x="478046" y="2201374"/>
            <a:ext cx="10882380" cy="523220"/>
          </a:xfrm>
          <a:prstGeom prst="rect">
            <a:avLst/>
          </a:prstGeom>
          <a:noFill/>
        </p:spPr>
        <p:txBody>
          <a:bodyPr wrap="square">
            <a:spAutoFit/>
          </a:bodyPr>
          <a:lstStyle/>
          <a:p>
            <a:r>
              <a:rPr lang="en-US" sz="2800" b="1" dirty="0">
                <a:latin typeface="+mj-lt"/>
                <a:cs typeface="Levenim MT" panose="02010502060101010101" pitchFamily="2" charset="-79"/>
              </a:rPr>
              <a:t>Association for the Study of African American Life and History</a:t>
            </a:r>
          </a:p>
        </p:txBody>
      </p:sp>
      <p:pic>
        <p:nvPicPr>
          <p:cNvPr id="8" name="Picture 7" descr="A gold and white logo&#10;&#10;Description automatically generated">
            <a:extLst>
              <a:ext uri="{FF2B5EF4-FFF2-40B4-BE49-F238E27FC236}">
                <a16:creationId xmlns:a16="http://schemas.microsoft.com/office/drawing/2014/main" id="{F82C0332-5FAA-80B3-03F9-E0E7675677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3256" y="2724594"/>
            <a:ext cx="2857500" cy="2228850"/>
          </a:xfrm>
          <a:prstGeom prst="rect">
            <a:avLst/>
          </a:prstGeom>
        </p:spPr>
      </p:pic>
      <p:pic>
        <p:nvPicPr>
          <p:cNvPr id="5" name="Picture 4" descr="A close up of blue text&#10;&#10;Description automatically generated">
            <a:extLst>
              <a:ext uri="{FF2B5EF4-FFF2-40B4-BE49-F238E27FC236}">
                <a16:creationId xmlns:a16="http://schemas.microsoft.com/office/drawing/2014/main" id="{37F84F30-9FBD-2152-E2EB-964F06E60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56" y="123638"/>
            <a:ext cx="2857500" cy="1024786"/>
          </a:xfrm>
          <a:prstGeom prst="rect">
            <a:avLst/>
          </a:prstGeom>
        </p:spPr>
      </p:pic>
    </p:spTree>
    <p:extLst>
      <p:ext uri="{BB962C8B-B14F-4D97-AF65-F5344CB8AC3E}">
        <p14:creationId xmlns:p14="http://schemas.microsoft.com/office/powerpoint/2010/main" val="2770331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7C1B-F561-432C-9FEF-DA10737D50A6}"/>
              </a:ext>
            </a:extLst>
          </p:cNvPr>
          <p:cNvSpPr>
            <a:spLocks noGrp="1"/>
          </p:cNvSpPr>
          <p:nvPr>
            <p:ph type="ctrTitle"/>
          </p:nvPr>
        </p:nvSpPr>
        <p:spPr>
          <a:xfrm>
            <a:off x="285564" y="355559"/>
            <a:ext cx="10688128" cy="980017"/>
          </a:xfrm>
        </p:spPr>
        <p:txBody>
          <a:bodyPr>
            <a:normAutofit/>
          </a:bodyPr>
          <a:lstStyle/>
          <a:p>
            <a:r>
              <a:rPr lang="en-US" sz="4800" dirty="0">
                <a:latin typeface="Playfair Display Black" pitchFamily="2" charset="0"/>
              </a:rPr>
              <a:t>Financial Statement Highlights </a:t>
            </a:r>
            <a:r>
              <a:rPr lang="en-US" sz="2000" dirty="0"/>
              <a:t>(continued)</a:t>
            </a:r>
            <a:endParaRPr lang="en-US" sz="4800" dirty="0"/>
          </a:p>
        </p:txBody>
      </p:sp>
      <p:sp>
        <p:nvSpPr>
          <p:cNvPr id="6" name="Slide Number Placeholder 3">
            <a:extLst>
              <a:ext uri="{FF2B5EF4-FFF2-40B4-BE49-F238E27FC236}">
                <a16:creationId xmlns:a16="http://schemas.microsoft.com/office/drawing/2014/main" id="{B076B475-F56A-E1A6-6A0E-37EC4AD2E4C9}"/>
              </a:ext>
            </a:extLst>
          </p:cNvPr>
          <p:cNvSpPr>
            <a:spLocks noGrp="1"/>
          </p:cNvSpPr>
          <p:nvPr>
            <p:ph type="sldNum" sz="quarter" idx="12"/>
          </p:nvPr>
        </p:nvSpPr>
        <p:spPr>
          <a:xfrm>
            <a:off x="10484929" y="6411424"/>
            <a:ext cx="1422400" cy="243417"/>
          </a:xfrm>
        </p:spPr>
        <p:txBody>
          <a:bodyPr/>
          <a:lstStyle/>
          <a:p>
            <a:fld id="{A1C527E2-DB30-4F8A-93DF-81F353A569C3}" type="slidenum">
              <a:rPr lang="en-US" sz="2800" b="0" smtClean="0">
                <a:solidFill>
                  <a:schemeClr val="bg1">
                    <a:lumMod val="65000"/>
                  </a:schemeClr>
                </a:solidFill>
                <a:latin typeface="Playfair Display Black" pitchFamily="2" charset="0"/>
              </a:rPr>
              <a:pPr/>
              <a:t>10</a:t>
            </a:fld>
            <a:endParaRPr lang="en-US" sz="2800" b="0" dirty="0">
              <a:solidFill>
                <a:schemeClr val="bg1">
                  <a:lumMod val="65000"/>
                </a:schemeClr>
              </a:solidFill>
              <a:latin typeface="Playfair Display Black" pitchFamily="2" charset="0"/>
            </a:endParaRPr>
          </a:p>
        </p:txBody>
      </p:sp>
      <p:graphicFrame>
        <p:nvGraphicFramePr>
          <p:cNvPr id="7" name="Table 6">
            <a:extLst>
              <a:ext uri="{FF2B5EF4-FFF2-40B4-BE49-F238E27FC236}">
                <a16:creationId xmlns:a16="http://schemas.microsoft.com/office/drawing/2014/main" id="{7EC518DE-492C-2B54-7D0C-2379B0B50370}"/>
              </a:ext>
            </a:extLst>
          </p:cNvPr>
          <p:cNvGraphicFramePr>
            <a:graphicFrameLocks noGrp="1"/>
          </p:cNvGraphicFramePr>
          <p:nvPr>
            <p:extLst>
              <p:ext uri="{D42A27DB-BD31-4B8C-83A1-F6EECF244321}">
                <p14:modId xmlns:p14="http://schemas.microsoft.com/office/powerpoint/2010/main" val="1921388545"/>
              </p:ext>
            </p:extLst>
          </p:nvPr>
        </p:nvGraphicFramePr>
        <p:xfrm>
          <a:off x="370396" y="1223352"/>
          <a:ext cx="4457700" cy="38608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92490367"/>
                    </a:ext>
                  </a:extLst>
                </a:gridCol>
              </a:tblGrid>
              <a:tr h="138056">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Statement of Activities and Change in Net Assets</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noFill/>
                  </a:tcPr>
                </a:tc>
                <a:extLst>
                  <a:ext uri="{0D108BD9-81ED-4DB2-BD59-A6C34878D82A}">
                    <a16:rowId xmlns:a16="http://schemas.microsoft.com/office/drawing/2014/main" val="200067107"/>
                  </a:ext>
                </a:extLst>
              </a:tr>
              <a:tr h="196850">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For the Years Ended December 31, 2023, 2022, and 2021</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noFill/>
                  </a:tcPr>
                </a:tc>
                <a:extLst>
                  <a:ext uri="{0D108BD9-81ED-4DB2-BD59-A6C34878D82A}">
                    <a16:rowId xmlns:a16="http://schemas.microsoft.com/office/drawing/2014/main" val="3267515847"/>
                  </a:ext>
                </a:extLst>
              </a:tr>
            </a:tbl>
          </a:graphicData>
        </a:graphic>
      </p:graphicFrame>
      <p:graphicFrame>
        <p:nvGraphicFramePr>
          <p:cNvPr id="5" name="Object 4">
            <a:extLst>
              <a:ext uri="{FF2B5EF4-FFF2-40B4-BE49-F238E27FC236}">
                <a16:creationId xmlns:a16="http://schemas.microsoft.com/office/drawing/2014/main" id="{532B198A-6A6E-1BD4-FAD0-7B56B5E4D834}"/>
              </a:ext>
            </a:extLst>
          </p:cNvPr>
          <p:cNvGraphicFramePr>
            <a:graphicFrameLocks noChangeAspect="1"/>
          </p:cNvGraphicFramePr>
          <p:nvPr>
            <p:extLst>
              <p:ext uri="{D42A27DB-BD31-4B8C-83A1-F6EECF244321}">
                <p14:modId xmlns:p14="http://schemas.microsoft.com/office/powerpoint/2010/main" val="3759343641"/>
              </p:ext>
            </p:extLst>
          </p:nvPr>
        </p:nvGraphicFramePr>
        <p:xfrm>
          <a:off x="4338261" y="1223352"/>
          <a:ext cx="6051290" cy="5638151"/>
        </p:xfrm>
        <a:graphic>
          <a:graphicData uri="http://schemas.openxmlformats.org/presentationml/2006/ole">
            <mc:AlternateContent xmlns:mc="http://schemas.openxmlformats.org/markup-compatibility/2006">
              <mc:Choice xmlns:v="urn:schemas-microsoft-com:vml" Requires="v">
                <p:oleObj name="Worksheet" r:id="rId2" imgW="7115212" imgH="6629366" progId="Excel.Sheet.8">
                  <p:link updateAutomatic="1"/>
                </p:oleObj>
              </mc:Choice>
              <mc:Fallback>
                <p:oleObj name="Worksheet" r:id="rId2" imgW="7115212" imgH="6629366" progId="Excel.Sheet.8">
                  <p:link updateAutomatic="1"/>
                  <p:pic>
                    <p:nvPicPr>
                      <p:cNvPr id="5" name="Object 4">
                        <a:extLst>
                          <a:ext uri="{FF2B5EF4-FFF2-40B4-BE49-F238E27FC236}">
                            <a16:creationId xmlns:a16="http://schemas.microsoft.com/office/drawing/2014/main" id="{532B198A-6A6E-1BD4-FAD0-7B56B5E4D834}"/>
                          </a:ext>
                        </a:extLst>
                      </p:cNvPr>
                      <p:cNvPicPr/>
                      <p:nvPr/>
                    </p:nvPicPr>
                    <p:blipFill>
                      <a:blip r:embed="rId3"/>
                      <a:stretch>
                        <a:fillRect/>
                      </a:stretch>
                    </p:blipFill>
                    <p:spPr>
                      <a:xfrm>
                        <a:off x="4338261" y="1223352"/>
                        <a:ext cx="6051290" cy="5638151"/>
                      </a:xfrm>
                      <a:prstGeom prst="rect">
                        <a:avLst/>
                      </a:prstGeom>
                    </p:spPr>
                  </p:pic>
                </p:oleObj>
              </mc:Fallback>
            </mc:AlternateContent>
          </a:graphicData>
        </a:graphic>
      </p:graphicFrame>
    </p:spTree>
    <p:extLst>
      <p:ext uri="{BB962C8B-B14F-4D97-AF65-F5344CB8AC3E}">
        <p14:creationId xmlns:p14="http://schemas.microsoft.com/office/powerpoint/2010/main" val="10937117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19" name="TextBox 19"/>
          <p:cNvSpPr txBox="1"/>
          <p:nvPr/>
        </p:nvSpPr>
        <p:spPr>
          <a:xfrm>
            <a:off x="361996" y="359768"/>
            <a:ext cx="10710104" cy="86250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200"/>
              </a:lnSpc>
            </a:pPr>
            <a:r>
              <a:rPr lang="en-US" sz="4800" dirty="0">
                <a:solidFill>
                  <a:srgbClr val="1C1B18"/>
                </a:solidFill>
                <a:latin typeface="Playfair Display Black"/>
              </a:rPr>
              <a:t>Required Communications</a:t>
            </a:r>
            <a:endParaRPr lang="en-US" sz="2000" dirty="0">
              <a:solidFill>
                <a:srgbClr val="1C1B18"/>
              </a:solidFill>
              <a:latin typeface="Playfair Display Black"/>
            </a:endParaRPr>
          </a:p>
        </p:txBody>
      </p:sp>
      <p:sp>
        <p:nvSpPr>
          <p:cNvPr id="6" name="TextBox 5">
            <a:extLst>
              <a:ext uri="{FF2B5EF4-FFF2-40B4-BE49-F238E27FC236}">
                <a16:creationId xmlns:a16="http://schemas.microsoft.com/office/drawing/2014/main" id="{DD950350-7DB7-7E0F-1C8C-2A06DA5E2D68}"/>
              </a:ext>
            </a:extLst>
          </p:cNvPr>
          <p:cNvSpPr txBox="1"/>
          <p:nvPr/>
        </p:nvSpPr>
        <p:spPr>
          <a:xfrm>
            <a:off x="2133600" y="2463800"/>
            <a:ext cx="2286000" cy="9950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schemeClr val="bg1"/>
                </a:solidFill>
              </a:rPr>
              <a:t>No Issues Noted</a:t>
            </a:r>
          </a:p>
        </p:txBody>
      </p:sp>
      <p:sp>
        <p:nvSpPr>
          <p:cNvPr id="14" name="TextBox 13">
            <a:extLst>
              <a:ext uri="{FF2B5EF4-FFF2-40B4-BE49-F238E27FC236}">
                <a16:creationId xmlns:a16="http://schemas.microsoft.com/office/drawing/2014/main" id="{95BA3CB3-76D5-CA6E-91BB-48ABF4585531}"/>
              </a:ext>
            </a:extLst>
          </p:cNvPr>
          <p:cNvSpPr txBox="1"/>
          <p:nvPr/>
        </p:nvSpPr>
        <p:spPr>
          <a:xfrm>
            <a:off x="1449212" y="2882959"/>
            <a:ext cx="1241778" cy="144635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prstClr val="white"/>
                </a:solidFill>
                <a:latin typeface="Calibri" panose="020F0502020204030204"/>
              </a:rPr>
              <a:t>No</a:t>
            </a:r>
          </a:p>
          <a:p>
            <a:pPr algn="ctr"/>
            <a:r>
              <a:rPr lang="en-US" sz="2933" b="1" dirty="0">
                <a:solidFill>
                  <a:prstClr val="white"/>
                </a:solidFill>
                <a:latin typeface="Calibri" panose="020F0502020204030204"/>
              </a:rPr>
              <a:t>Issues </a:t>
            </a:r>
          </a:p>
          <a:p>
            <a:pPr algn="ctr"/>
            <a:r>
              <a:rPr lang="en-US" sz="2933" b="1" dirty="0">
                <a:solidFill>
                  <a:prstClr val="white"/>
                </a:solidFill>
                <a:latin typeface="Calibri" panose="020F0502020204030204"/>
              </a:rPr>
              <a:t>Noted</a:t>
            </a:r>
          </a:p>
        </p:txBody>
      </p:sp>
      <p:pic>
        <p:nvPicPr>
          <p:cNvPr id="18" name="Picture 17" descr="A close up of a logo&#10;&#10;Description automatically generated">
            <a:extLst>
              <a:ext uri="{FF2B5EF4-FFF2-40B4-BE49-F238E27FC236}">
                <a16:creationId xmlns:a16="http://schemas.microsoft.com/office/drawing/2014/main" id="{388B91E9-B236-50D9-7516-952635825F2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2285" b="9406"/>
          <a:stretch/>
        </p:blipFill>
        <p:spPr>
          <a:xfrm>
            <a:off x="2040284" y="1397062"/>
            <a:ext cx="8820484" cy="5150919"/>
          </a:xfrm>
          <a:prstGeom prst="rect">
            <a:avLst/>
          </a:prstGeom>
        </p:spPr>
      </p:pic>
    </p:spTree>
    <p:extLst>
      <p:ext uri="{BB962C8B-B14F-4D97-AF65-F5344CB8AC3E}">
        <p14:creationId xmlns:p14="http://schemas.microsoft.com/office/powerpoint/2010/main" val="19110866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19" name="TextBox 19"/>
          <p:cNvSpPr txBox="1"/>
          <p:nvPr/>
        </p:nvSpPr>
        <p:spPr>
          <a:xfrm>
            <a:off x="427324" y="377992"/>
            <a:ext cx="10710104" cy="86250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200"/>
              </a:lnSpc>
            </a:pPr>
            <a:r>
              <a:rPr lang="en-US" sz="4800" b="1" dirty="0">
                <a:solidFill>
                  <a:srgbClr val="1C1B18"/>
                </a:solidFill>
                <a:latin typeface="Playfair Display Black" pitchFamily="2" charset="0"/>
              </a:rPr>
              <a:t>Required Communications</a:t>
            </a:r>
            <a:endParaRPr lang="en-US" sz="2400" b="1" dirty="0">
              <a:solidFill>
                <a:srgbClr val="1C1B18"/>
              </a:solidFill>
              <a:latin typeface="Playfair Display Black" pitchFamily="2" charset="0"/>
            </a:endParaRPr>
          </a:p>
        </p:txBody>
      </p:sp>
      <p:sp>
        <p:nvSpPr>
          <p:cNvPr id="6" name="TextBox 5">
            <a:extLst>
              <a:ext uri="{FF2B5EF4-FFF2-40B4-BE49-F238E27FC236}">
                <a16:creationId xmlns:a16="http://schemas.microsoft.com/office/drawing/2014/main" id="{DD950350-7DB7-7E0F-1C8C-2A06DA5E2D68}"/>
              </a:ext>
            </a:extLst>
          </p:cNvPr>
          <p:cNvSpPr txBox="1"/>
          <p:nvPr/>
        </p:nvSpPr>
        <p:spPr>
          <a:xfrm>
            <a:off x="2133600" y="2463800"/>
            <a:ext cx="2286000" cy="9950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schemeClr val="bg1"/>
                </a:solidFill>
              </a:rPr>
              <a:t>No Issues Noted</a:t>
            </a:r>
          </a:p>
        </p:txBody>
      </p:sp>
      <p:sp>
        <p:nvSpPr>
          <p:cNvPr id="14" name="TextBox 13">
            <a:extLst>
              <a:ext uri="{FF2B5EF4-FFF2-40B4-BE49-F238E27FC236}">
                <a16:creationId xmlns:a16="http://schemas.microsoft.com/office/drawing/2014/main" id="{95BA3CB3-76D5-CA6E-91BB-48ABF4585531}"/>
              </a:ext>
            </a:extLst>
          </p:cNvPr>
          <p:cNvSpPr txBox="1"/>
          <p:nvPr/>
        </p:nvSpPr>
        <p:spPr>
          <a:xfrm>
            <a:off x="1449212" y="2882959"/>
            <a:ext cx="1241778" cy="144635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prstClr val="white"/>
                </a:solidFill>
                <a:latin typeface="Calibri" panose="020F0502020204030204"/>
              </a:rPr>
              <a:t>No</a:t>
            </a:r>
          </a:p>
          <a:p>
            <a:pPr algn="ctr"/>
            <a:r>
              <a:rPr lang="en-US" sz="2933" b="1" dirty="0">
                <a:solidFill>
                  <a:prstClr val="white"/>
                </a:solidFill>
                <a:latin typeface="Calibri" panose="020F0502020204030204"/>
              </a:rPr>
              <a:t>Issues </a:t>
            </a:r>
          </a:p>
          <a:p>
            <a:pPr algn="ctr"/>
            <a:r>
              <a:rPr lang="en-US" sz="2933" b="1" dirty="0">
                <a:solidFill>
                  <a:prstClr val="white"/>
                </a:solidFill>
                <a:latin typeface="Calibri" panose="020F0502020204030204"/>
              </a:rPr>
              <a:t>Noted</a:t>
            </a:r>
          </a:p>
        </p:txBody>
      </p:sp>
      <p:sp>
        <p:nvSpPr>
          <p:cNvPr id="9" name="TextBox 8">
            <a:extLst>
              <a:ext uri="{FF2B5EF4-FFF2-40B4-BE49-F238E27FC236}">
                <a16:creationId xmlns:a16="http://schemas.microsoft.com/office/drawing/2014/main" id="{90415720-6FDC-C4C7-0C40-791642DF4511}"/>
              </a:ext>
            </a:extLst>
          </p:cNvPr>
          <p:cNvSpPr txBox="1"/>
          <p:nvPr/>
        </p:nvSpPr>
        <p:spPr>
          <a:xfrm>
            <a:off x="11506200" y="6172201"/>
            <a:ext cx="584200"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12</a:t>
            </a:r>
          </a:p>
        </p:txBody>
      </p:sp>
      <p:sp>
        <p:nvSpPr>
          <p:cNvPr id="3" name="Content Placeholder 2">
            <a:extLst>
              <a:ext uri="{FF2B5EF4-FFF2-40B4-BE49-F238E27FC236}">
                <a16:creationId xmlns:a16="http://schemas.microsoft.com/office/drawing/2014/main" id="{9B22FECF-FADA-5B7C-43DA-6D3AA0801347}"/>
              </a:ext>
            </a:extLst>
          </p:cNvPr>
          <p:cNvSpPr txBox="1">
            <a:spLocks/>
          </p:cNvSpPr>
          <p:nvPr/>
        </p:nvSpPr>
        <p:spPr bwMode="auto">
          <a:xfrm>
            <a:off x="463839" y="1240493"/>
            <a:ext cx="1063707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15" indent="-304815" eaLnBrk="0" hangingPunct="0">
              <a:spcBef>
                <a:spcPts val="0"/>
              </a:spcBef>
              <a:buFont typeface="+mj-lt"/>
              <a:buAutoNum type="arabicPeriod"/>
              <a:defRPr/>
            </a:pPr>
            <a:r>
              <a:rPr lang="en-US" sz="1550" b="1" dirty="0">
                <a:solidFill>
                  <a:prstClr val="black"/>
                </a:solidFill>
                <a:latin typeface="Levenim MT" panose="02010502060101010101" pitchFamily="2" charset="-79"/>
                <a:cs typeface="Levenim MT" panose="02010502060101010101" pitchFamily="2" charset="-79"/>
              </a:rPr>
              <a:t>Auditor’s Responsibilities Under Generally Accepted Auditing Standards (GAAS) </a:t>
            </a:r>
          </a:p>
          <a:p>
            <a:pPr marL="0" indent="0" eaLnBrk="0" hangingPunct="0">
              <a:spcBef>
                <a:spcPts val="0"/>
              </a:spcBef>
              <a:buFont typeface="Arial" panose="020B0604020202020204" pitchFamily="34" charset="0"/>
              <a:buNone/>
              <a:defRPr/>
            </a:pPr>
            <a:endParaRPr lang="en-US" sz="1550" b="1" dirty="0">
              <a:solidFill>
                <a:prstClr val="black"/>
              </a:solidFill>
              <a:latin typeface="Levenim MT" panose="02010502060101010101" pitchFamily="2" charset="-79"/>
              <a:cs typeface="Levenim MT" panose="02010502060101010101" pitchFamily="2" charset="-79"/>
            </a:endParaRPr>
          </a:p>
          <a:p>
            <a:pPr marL="387369" lvl="2" indent="-160875" algn="just" eaLnBrk="0" hangingPunct="0">
              <a:spcBef>
                <a:spcPts val="0"/>
              </a:spcBef>
              <a:buNone/>
              <a:defRPr/>
            </a:pPr>
            <a:r>
              <a:rPr lang="en-US" sz="1550" b="1" dirty="0">
                <a:solidFill>
                  <a:prstClr val="black"/>
                </a:solidFill>
                <a:latin typeface="Levenim MT" panose="02010502060101010101" pitchFamily="2" charset="-79"/>
                <a:cs typeface="Levenim MT" panose="02010502060101010101" pitchFamily="2" charset="-79"/>
              </a:rPr>
              <a:t>	</a:t>
            </a:r>
            <a:r>
              <a:rPr lang="en-US" sz="1550" dirty="0">
                <a:solidFill>
                  <a:prstClr val="black"/>
                </a:solidFill>
                <a:latin typeface="Levenim MT" panose="02010502060101010101" pitchFamily="2" charset="-79"/>
                <a:cs typeface="Levenim MT" panose="02010502060101010101" pitchFamily="2" charset="-79"/>
              </a:rPr>
              <a:t>The financial statements are the responsibility of management. Our audit was designed in accordance with auditing standards generally accepted in the United States of America, and provide for reasonable, rather than absolute, assurance that the financial statements are free of material misstatement.</a:t>
            </a:r>
          </a:p>
          <a:p>
            <a:pPr marL="186276" lvl="1" indent="-188393" algn="just" eaLnBrk="0" hangingPunct="0">
              <a:spcBef>
                <a:spcPts val="0"/>
              </a:spcBef>
              <a:buFont typeface="Arial" panose="020B0604020202020204" pitchFamily="34" charset="0"/>
              <a:buNone/>
              <a:defRPr/>
            </a:pPr>
            <a:endParaRPr lang="en-US" sz="1550" b="1" dirty="0">
              <a:solidFill>
                <a:prstClr val="black"/>
              </a:solidFill>
              <a:latin typeface="Levenim MT" panose="02010502060101010101" pitchFamily="2" charset="-79"/>
              <a:cs typeface="Levenim MT" panose="02010502060101010101" pitchFamily="2" charset="-79"/>
            </a:endParaRPr>
          </a:p>
          <a:p>
            <a:pPr marL="304815" indent="-304815" eaLnBrk="0" hangingPunct="0">
              <a:spcBef>
                <a:spcPts val="0"/>
              </a:spcBef>
              <a:buFont typeface="+mj-lt"/>
              <a:buAutoNum type="arabicPeriod" startAt="2"/>
              <a:defRPr/>
            </a:pPr>
            <a:r>
              <a:rPr lang="en-US" sz="1550" b="1" dirty="0">
                <a:solidFill>
                  <a:prstClr val="black"/>
                </a:solidFill>
                <a:latin typeface="Levenim MT" panose="02010502060101010101" pitchFamily="2" charset="-79"/>
                <a:cs typeface="Levenim MT" panose="02010502060101010101" pitchFamily="2" charset="-79"/>
              </a:rPr>
              <a:t>Significant Accounting Policies</a:t>
            </a:r>
          </a:p>
          <a:p>
            <a:pPr eaLnBrk="0" hangingPunct="0">
              <a:spcBef>
                <a:spcPts val="0"/>
              </a:spcBef>
              <a:buFont typeface="Arial" panose="020B0604020202020204" pitchFamily="34" charset="0"/>
              <a:buNone/>
              <a:defRPr/>
            </a:pPr>
            <a:endParaRPr lang="en-US" sz="1550" b="1" dirty="0">
              <a:solidFill>
                <a:prstClr val="black"/>
              </a:solidFill>
              <a:latin typeface="Levenim MT" panose="02010502060101010101" pitchFamily="2" charset="-79"/>
              <a:cs typeface="Levenim MT" panose="02010502060101010101" pitchFamily="2" charset="-79"/>
            </a:endParaRPr>
          </a:p>
          <a:p>
            <a:pPr marL="387369" lvl="1" indent="-160875" algn="just" eaLnBrk="0" hangingPunct="0">
              <a:spcBef>
                <a:spcPts val="0"/>
              </a:spcBef>
              <a:buNone/>
              <a:defRPr/>
            </a:pPr>
            <a:r>
              <a:rPr lang="en-US" sz="1550" dirty="0">
                <a:solidFill>
                  <a:prstClr val="black"/>
                </a:solidFill>
                <a:latin typeface="Levenim MT" panose="02010502060101010101" pitchFamily="2" charset="-79"/>
                <a:cs typeface="Levenim MT" panose="02010502060101010101" pitchFamily="2" charset="-79"/>
              </a:rPr>
              <a:t>	Management has the responsibility for selection and use of appropriate accounting policies. In accordance with the terms of our engagement letter, we will advise management about the appropriateness of accounting policies and their application. </a:t>
            </a:r>
          </a:p>
          <a:p>
            <a:pPr algn="just" eaLnBrk="0" hangingPunct="0">
              <a:spcBef>
                <a:spcPts val="0"/>
              </a:spcBef>
              <a:buFont typeface="Arial" panose="020B0604020202020204" pitchFamily="34" charset="0"/>
              <a:buNone/>
              <a:defRPr/>
            </a:pPr>
            <a:endParaRPr lang="en-US" sz="1550" dirty="0">
              <a:solidFill>
                <a:prstClr val="black"/>
              </a:solidFill>
              <a:latin typeface="Levenim MT" panose="02010502060101010101" pitchFamily="2" charset="-79"/>
              <a:cs typeface="Levenim MT" panose="02010502060101010101" pitchFamily="2" charset="-79"/>
            </a:endParaRPr>
          </a:p>
          <a:p>
            <a:pPr marL="387369" lvl="1" indent="-160875" algn="just" eaLnBrk="0" hangingPunct="0">
              <a:spcBef>
                <a:spcPts val="0"/>
              </a:spcBef>
              <a:buNone/>
              <a:defRPr/>
            </a:pPr>
            <a:r>
              <a:rPr lang="en-US" sz="1550" i="1" dirty="0">
                <a:solidFill>
                  <a:prstClr val="black"/>
                </a:solidFill>
                <a:latin typeface="Levenim MT" panose="02010502060101010101" pitchFamily="2" charset="-79"/>
                <a:cs typeface="Levenim MT" panose="02010502060101010101" pitchFamily="2" charset="-79"/>
              </a:rPr>
              <a:t>	The significant accounting policies used by management are described in the notes to the financial statements.</a:t>
            </a:r>
          </a:p>
          <a:p>
            <a:pPr algn="just" eaLnBrk="0" hangingPunct="0">
              <a:spcBef>
                <a:spcPts val="0"/>
              </a:spcBef>
              <a:buFont typeface="Arial" panose="020B0604020202020204" pitchFamily="34" charset="0"/>
              <a:buNone/>
              <a:defRPr/>
            </a:pPr>
            <a:endParaRPr lang="en-US" sz="1550" b="1" i="1" dirty="0">
              <a:solidFill>
                <a:prstClr val="black"/>
              </a:solidFill>
              <a:latin typeface="Levenim MT" panose="02010502060101010101" pitchFamily="2" charset="-79"/>
              <a:cs typeface="Levenim MT" panose="02010502060101010101" pitchFamily="2" charset="-79"/>
            </a:endParaRPr>
          </a:p>
          <a:p>
            <a:pPr marL="304815" indent="-304815" eaLnBrk="0" hangingPunct="0">
              <a:spcBef>
                <a:spcPts val="0"/>
              </a:spcBef>
              <a:buFont typeface="+mj-lt"/>
              <a:buAutoNum type="arabicPeriod" startAt="3"/>
              <a:defRPr/>
            </a:pPr>
            <a:r>
              <a:rPr lang="en-US" sz="1550" b="1" dirty="0">
                <a:solidFill>
                  <a:prstClr val="black"/>
                </a:solidFill>
                <a:latin typeface="Levenim MT" panose="02010502060101010101" pitchFamily="2" charset="-79"/>
                <a:cs typeface="Levenim MT" panose="02010502060101010101" pitchFamily="2" charset="-79"/>
              </a:rPr>
              <a:t>Auditor’s Judgments About the Quality of Accounting Principles</a:t>
            </a:r>
          </a:p>
          <a:p>
            <a:pPr eaLnBrk="0" hangingPunct="0">
              <a:spcBef>
                <a:spcPts val="0"/>
              </a:spcBef>
              <a:buFont typeface="Arial" panose="020B0604020202020204" pitchFamily="34" charset="0"/>
              <a:buNone/>
              <a:defRPr/>
            </a:pPr>
            <a:endParaRPr lang="en-US" sz="1550" b="1" dirty="0">
              <a:solidFill>
                <a:prstClr val="black"/>
              </a:solidFill>
              <a:latin typeface="Levenim MT" panose="02010502060101010101" pitchFamily="2" charset="-79"/>
              <a:cs typeface="Levenim MT" panose="02010502060101010101" pitchFamily="2" charset="-79"/>
            </a:endParaRPr>
          </a:p>
          <a:p>
            <a:pPr marL="387369" lvl="1" indent="-2117" algn="just" eaLnBrk="0" hangingPunct="0">
              <a:spcBef>
                <a:spcPts val="0"/>
              </a:spcBef>
              <a:buNone/>
              <a:defRPr/>
            </a:pPr>
            <a:r>
              <a:rPr lang="en-US" sz="1550" dirty="0">
                <a:solidFill>
                  <a:prstClr val="black"/>
                </a:solidFill>
                <a:latin typeface="Levenim MT" panose="02010502060101010101" pitchFamily="2" charset="-79"/>
                <a:cs typeface="Levenim MT" panose="02010502060101010101" pitchFamily="2" charset="-79"/>
              </a:rPr>
              <a:t>We discuss our judgments about the quality, not just the acceptability, of accounting principles selected by management, the consistency of their application, and the clarity and completeness of the financial statements, which include related disclosures.</a:t>
            </a:r>
          </a:p>
          <a:p>
            <a:pPr marL="387369" lvl="1" indent="-2117" algn="just" eaLnBrk="0" hangingPunct="0">
              <a:spcBef>
                <a:spcPts val="0"/>
              </a:spcBef>
              <a:buNone/>
              <a:defRPr/>
            </a:pPr>
            <a:endParaRPr lang="en-US" sz="1550" dirty="0">
              <a:solidFill>
                <a:prstClr val="black"/>
              </a:solidFill>
              <a:latin typeface="Levenim MT" panose="02010502060101010101" pitchFamily="2" charset="-79"/>
              <a:cs typeface="Levenim MT" panose="02010502060101010101" pitchFamily="2" charset="-79"/>
            </a:endParaRPr>
          </a:p>
          <a:p>
            <a:pPr marL="387369" lvl="1" indent="-160875" algn="just" eaLnBrk="0" hangingPunct="0">
              <a:spcBef>
                <a:spcPts val="0"/>
              </a:spcBef>
              <a:buNone/>
              <a:defRPr/>
            </a:pPr>
            <a:r>
              <a:rPr lang="en-US" sz="1600" dirty="0">
                <a:solidFill>
                  <a:prstClr val="black"/>
                </a:solidFill>
                <a:latin typeface="Levenim MT" panose="02010502060101010101" pitchFamily="2" charset="-79"/>
                <a:cs typeface="Levenim MT" panose="02010502060101010101" pitchFamily="2" charset="-79"/>
              </a:rPr>
              <a:t> 	</a:t>
            </a:r>
            <a:r>
              <a:rPr lang="en-US" sz="1400" i="1" dirty="0">
                <a:latin typeface="Levenim MT" panose="02010502060101010101" pitchFamily="2" charset="-79"/>
                <a:cs typeface="Levenim MT" panose="02010502060101010101" pitchFamily="2" charset="-79"/>
              </a:rPr>
              <a:t>We have reviewed the significant accounting policies adopted by Association for the Study of African American Life and History (ASALH) and have determined that these policies are acceptable accounting policies.  </a:t>
            </a:r>
            <a:endParaRPr lang="en-US" sz="1600" b="1" i="1"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94753407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6" name="TextBox 5">
            <a:extLst>
              <a:ext uri="{FF2B5EF4-FFF2-40B4-BE49-F238E27FC236}">
                <a16:creationId xmlns:a16="http://schemas.microsoft.com/office/drawing/2014/main" id="{DD950350-7DB7-7E0F-1C8C-2A06DA5E2D68}"/>
              </a:ext>
            </a:extLst>
          </p:cNvPr>
          <p:cNvSpPr txBox="1"/>
          <p:nvPr/>
        </p:nvSpPr>
        <p:spPr>
          <a:xfrm>
            <a:off x="2133600" y="2463800"/>
            <a:ext cx="2286000" cy="9950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schemeClr val="bg1"/>
                </a:solidFill>
              </a:rPr>
              <a:t>No Issues Noted</a:t>
            </a:r>
          </a:p>
        </p:txBody>
      </p:sp>
      <p:sp>
        <p:nvSpPr>
          <p:cNvPr id="14" name="TextBox 13">
            <a:extLst>
              <a:ext uri="{FF2B5EF4-FFF2-40B4-BE49-F238E27FC236}">
                <a16:creationId xmlns:a16="http://schemas.microsoft.com/office/drawing/2014/main" id="{95BA3CB3-76D5-CA6E-91BB-48ABF4585531}"/>
              </a:ext>
            </a:extLst>
          </p:cNvPr>
          <p:cNvSpPr txBox="1"/>
          <p:nvPr/>
        </p:nvSpPr>
        <p:spPr>
          <a:xfrm>
            <a:off x="1449212" y="2882959"/>
            <a:ext cx="1241778" cy="144635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prstClr val="white"/>
                </a:solidFill>
                <a:latin typeface="Calibri" panose="020F0502020204030204"/>
              </a:rPr>
              <a:t>No</a:t>
            </a:r>
          </a:p>
          <a:p>
            <a:pPr algn="ctr"/>
            <a:r>
              <a:rPr lang="en-US" sz="2933" b="1" dirty="0">
                <a:solidFill>
                  <a:prstClr val="white"/>
                </a:solidFill>
                <a:latin typeface="Calibri" panose="020F0502020204030204"/>
              </a:rPr>
              <a:t>Issues </a:t>
            </a:r>
          </a:p>
          <a:p>
            <a:pPr algn="ctr"/>
            <a:r>
              <a:rPr lang="en-US" sz="2933" b="1" dirty="0">
                <a:solidFill>
                  <a:prstClr val="white"/>
                </a:solidFill>
                <a:latin typeface="Calibri" panose="020F0502020204030204"/>
              </a:rPr>
              <a:t>Noted</a:t>
            </a:r>
          </a:p>
        </p:txBody>
      </p:sp>
      <p:sp>
        <p:nvSpPr>
          <p:cNvPr id="8" name="TextBox 7">
            <a:extLst>
              <a:ext uri="{FF2B5EF4-FFF2-40B4-BE49-F238E27FC236}">
                <a16:creationId xmlns:a16="http://schemas.microsoft.com/office/drawing/2014/main" id="{01484785-F688-0368-CEE8-E3C984D65223}"/>
              </a:ext>
            </a:extLst>
          </p:cNvPr>
          <p:cNvSpPr txBox="1"/>
          <p:nvPr/>
        </p:nvSpPr>
        <p:spPr>
          <a:xfrm>
            <a:off x="11387424" y="6172201"/>
            <a:ext cx="567280"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13</a:t>
            </a:r>
          </a:p>
        </p:txBody>
      </p:sp>
      <p:sp>
        <p:nvSpPr>
          <p:cNvPr id="3" name="Rectangle 2">
            <a:extLst>
              <a:ext uri="{FF2B5EF4-FFF2-40B4-BE49-F238E27FC236}">
                <a16:creationId xmlns:a16="http://schemas.microsoft.com/office/drawing/2014/main" id="{DBC1E54D-167A-B3B8-102F-E42575085EE8}"/>
              </a:ext>
            </a:extLst>
          </p:cNvPr>
          <p:cNvSpPr/>
          <p:nvPr/>
        </p:nvSpPr>
        <p:spPr>
          <a:xfrm>
            <a:off x="393856" y="1444220"/>
            <a:ext cx="10710104" cy="4538807"/>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2917" indent="-342917">
              <a:buFont typeface="+mj-lt"/>
              <a:buAutoNum type="arabicPeriod" startAt="4"/>
            </a:pPr>
            <a:r>
              <a:rPr lang="en-US" sz="1600" b="1" dirty="0">
                <a:solidFill>
                  <a:prstClr val="black"/>
                </a:solidFill>
                <a:cs typeface="Times New Roman" panose="02020603050405020304" pitchFamily="18" charset="0"/>
              </a:rPr>
              <a:t>Audit Adjustments</a:t>
            </a:r>
          </a:p>
          <a:p>
            <a:pPr marL="115893" algn="just"/>
            <a:endParaRPr lang="en-US" sz="1600" dirty="0">
              <a:solidFill>
                <a:prstClr val="black"/>
              </a:solidFill>
              <a:cs typeface="Times New Roman" panose="02020603050405020304" pitchFamily="18" charset="0"/>
            </a:endParaRPr>
          </a:p>
          <a:p>
            <a:pPr marL="387369" lvl="2" indent="-160875" algn="just" defTabSz="457223" eaLnBrk="0" fontAlgn="base" hangingPunct="0">
              <a:lnSpc>
                <a:spcPct val="90000"/>
              </a:lnSpc>
              <a:spcAft>
                <a:spcPct val="0"/>
              </a:spcAft>
              <a:defRPr/>
            </a:pPr>
            <a:r>
              <a:rPr lang="en-US" sz="1600" dirty="0">
                <a:solidFill>
                  <a:prstClr val="black"/>
                </a:solidFill>
                <a:cs typeface="Times New Roman" panose="02020603050405020304" pitchFamily="18" charset="0"/>
              </a:rPr>
              <a:t>	We are required to inform ASALH’s oversight body about adjustments arising from the audit (whether recorded or not) that could, in our judgment, either individually or in the aggregate, have a significant effect on  ASALH’s financial reporting process. </a:t>
            </a:r>
          </a:p>
          <a:p>
            <a:pPr marL="156641" algn="just"/>
            <a:endParaRPr lang="en-US" sz="1600" dirty="0">
              <a:solidFill>
                <a:prstClr val="black"/>
              </a:solidFill>
              <a:cs typeface="Times New Roman" panose="02020603050405020304" pitchFamily="18" charset="0"/>
            </a:endParaRPr>
          </a:p>
          <a:p>
            <a:pPr marL="387369" lvl="2" indent="-160875" algn="just" defTabSz="457223" eaLnBrk="0" fontAlgn="base" hangingPunct="0">
              <a:lnSpc>
                <a:spcPct val="90000"/>
              </a:lnSpc>
              <a:spcAft>
                <a:spcPct val="0"/>
              </a:spcAft>
              <a:defRPr/>
            </a:pPr>
            <a:r>
              <a:rPr lang="en-US" sz="1600" dirty="0">
                <a:solidFill>
                  <a:prstClr val="black"/>
                </a:solidFill>
                <a:cs typeface="Times New Roman" panose="02020603050405020304" pitchFamily="18" charset="0"/>
              </a:rPr>
              <a:t>	We are also required to inform ASALH’s oversight body about unadjusted audit differences that were determined by management to be individually and in the aggregate, immaterial.  </a:t>
            </a:r>
          </a:p>
          <a:p>
            <a:pPr marL="387369" lvl="2" indent="-160875" algn="just" defTabSz="457223" eaLnBrk="0" fontAlgn="base" hangingPunct="0">
              <a:lnSpc>
                <a:spcPct val="90000"/>
              </a:lnSpc>
              <a:spcAft>
                <a:spcPct val="0"/>
              </a:spcAft>
              <a:defRPr/>
            </a:pPr>
            <a:r>
              <a:rPr lang="en-US" sz="1600" i="1" dirty="0">
                <a:solidFill>
                  <a:prstClr val="black"/>
                </a:solidFill>
                <a:cs typeface="Times New Roman" panose="02020603050405020304" pitchFamily="18" charset="0"/>
              </a:rPr>
              <a:t>	</a:t>
            </a:r>
          </a:p>
          <a:p>
            <a:pPr marL="387369" lvl="2" indent="-160875" algn="just" defTabSz="457223" eaLnBrk="0" fontAlgn="base" hangingPunct="0">
              <a:lnSpc>
                <a:spcPct val="90000"/>
              </a:lnSpc>
              <a:spcAft>
                <a:spcPct val="0"/>
              </a:spcAft>
              <a:defRPr/>
            </a:pPr>
            <a:r>
              <a:rPr lang="en-US" sz="1600" i="1" dirty="0">
                <a:solidFill>
                  <a:prstClr val="black"/>
                </a:solidFill>
                <a:cs typeface="Times New Roman" panose="02020603050405020304" pitchFamily="18" charset="0"/>
              </a:rPr>
              <a:t>	There were no passed adjustments identified during the audit process. </a:t>
            </a:r>
          </a:p>
          <a:p>
            <a:pPr marL="156641" algn="just"/>
            <a:endParaRPr lang="en-US" sz="1600" dirty="0">
              <a:solidFill>
                <a:prstClr val="black"/>
              </a:solidFill>
              <a:cs typeface="Times New Roman" panose="02020603050405020304" pitchFamily="18" charset="0"/>
            </a:endParaRPr>
          </a:p>
          <a:p>
            <a:pPr marL="304815" indent="-304815">
              <a:buFont typeface="+mj-lt"/>
              <a:buAutoNum type="arabicPeriod" startAt="5"/>
            </a:pPr>
            <a:r>
              <a:rPr lang="en-US" sz="1600" b="1" dirty="0">
                <a:solidFill>
                  <a:prstClr val="black"/>
                </a:solidFill>
                <a:cs typeface="Times New Roman" panose="02020603050405020304" pitchFamily="18" charset="0"/>
              </a:rPr>
              <a:t>Fraud and Illegal Acts</a:t>
            </a:r>
          </a:p>
          <a:p>
            <a:pPr marL="156641"/>
            <a:endParaRPr lang="en-US" sz="1600" dirty="0">
              <a:solidFill>
                <a:prstClr val="black"/>
              </a:solidFill>
              <a:cs typeface="Times New Roman" panose="02020603050405020304" pitchFamily="18" charset="0"/>
            </a:endParaRPr>
          </a:p>
          <a:p>
            <a:pPr marL="387369" lvl="2" indent="-160875" algn="just" defTabSz="457223" eaLnBrk="0" fontAlgn="base" hangingPunct="0">
              <a:lnSpc>
                <a:spcPct val="90000"/>
              </a:lnSpc>
              <a:spcAft>
                <a:spcPct val="0"/>
              </a:spcAft>
              <a:defRPr/>
            </a:pPr>
            <a:r>
              <a:rPr lang="en-US" sz="1600" dirty="0">
                <a:solidFill>
                  <a:prstClr val="black"/>
                </a:solidFill>
                <a:cs typeface="Times New Roman" panose="02020603050405020304" pitchFamily="18" charset="0"/>
              </a:rPr>
              <a:t>	We are required to report to the ASALH’s oversight body any fraud or illegal acts involving senior management and fraud or illegal acts (whether caused by senior management or other employees) that cause a material misstatement of the financial statements.</a:t>
            </a:r>
          </a:p>
          <a:p>
            <a:pPr marL="387369" lvl="2" indent="-160875" algn="just" defTabSz="457223" eaLnBrk="0" fontAlgn="base" hangingPunct="0">
              <a:lnSpc>
                <a:spcPct val="90000"/>
              </a:lnSpc>
              <a:spcAft>
                <a:spcPct val="0"/>
              </a:spcAft>
              <a:defRPr/>
            </a:pPr>
            <a:r>
              <a:rPr lang="en-US" sz="1600" i="1" dirty="0">
                <a:solidFill>
                  <a:prstClr val="black"/>
                </a:solidFill>
                <a:cs typeface="Times New Roman" panose="02020603050405020304" pitchFamily="18" charset="0"/>
              </a:rPr>
              <a:t>	</a:t>
            </a:r>
          </a:p>
          <a:p>
            <a:pPr marL="387369" lvl="2" indent="-160875" algn="just" defTabSz="457223" eaLnBrk="0" fontAlgn="base" hangingPunct="0">
              <a:lnSpc>
                <a:spcPct val="90000"/>
              </a:lnSpc>
              <a:spcAft>
                <a:spcPct val="0"/>
              </a:spcAft>
              <a:defRPr/>
            </a:pPr>
            <a:r>
              <a:rPr lang="en-US" sz="1600" i="1" dirty="0">
                <a:solidFill>
                  <a:prstClr val="black"/>
                </a:solidFill>
                <a:cs typeface="Times New Roman" panose="02020603050405020304" pitchFamily="18" charset="0"/>
              </a:rPr>
              <a:t>	During our discussions with management, we were not aware of suspected or alleged fraud that occurred</a:t>
            </a:r>
            <a:r>
              <a:rPr lang="en-US" sz="1600" i="1" dirty="0">
                <a:solidFill>
                  <a:prstClr val="black"/>
                </a:solidFill>
                <a:latin typeface="Times New Roman" panose="02020603050405020304" pitchFamily="18" charset="0"/>
                <a:cs typeface="Times New Roman" panose="02020603050405020304" pitchFamily="18" charset="0"/>
              </a:rPr>
              <a:t>.</a:t>
            </a:r>
          </a:p>
        </p:txBody>
      </p:sp>
      <p:sp>
        <p:nvSpPr>
          <p:cNvPr id="4" name="Title 3">
            <a:extLst>
              <a:ext uri="{FF2B5EF4-FFF2-40B4-BE49-F238E27FC236}">
                <a16:creationId xmlns:a16="http://schemas.microsoft.com/office/drawing/2014/main" id="{93921558-D276-CE85-116D-841D8A94A438}"/>
              </a:ext>
            </a:extLst>
          </p:cNvPr>
          <p:cNvSpPr>
            <a:spLocks noGrp="1"/>
          </p:cNvSpPr>
          <p:nvPr>
            <p:ph type="ctrTitle"/>
          </p:nvPr>
        </p:nvSpPr>
        <p:spPr>
          <a:xfrm>
            <a:off x="271236" y="320081"/>
            <a:ext cx="10688128" cy="980017"/>
          </a:xfrm>
        </p:spPr>
        <p:txBody>
          <a:bodyPr/>
          <a:lstStyle/>
          <a:p>
            <a:r>
              <a:rPr lang="en-US" sz="4800" dirty="0">
                <a:latin typeface="Playfair Display Black" pitchFamily="2" charset="0"/>
              </a:rPr>
              <a:t>Required Communications </a:t>
            </a:r>
            <a:r>
              <a:rPr lang="en-US" sz="2000" dirty="0"/>
              <a:t>(continued)</a:t>
            </a:r>
            <a:endParaRPr lang="en-US" sz="4400" dirty="0"/>
          </a:p>
        </p:txBody>
      </p:sp>
    </p:spTree>
    <p:extLst>
      <p:ext uri="{BB962C8B-B14F-4D97-AF65-F5344CB8AC3E}">
        <p14:creationId xmlns:p14="http://schemas.microsoft.com/office/powerpoint/2010/main" val="41303981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6" name="TextBox 5">
            <a:extLst>
              <a:ext uri="{FF2B5EF4-FFF2-40B4-BE49-F238E27FC236}">
                <a16:creationId xmlns:a16="http://schemas.microsoft.com/office/drawing/2014/main" id="{DD950350-7DB7-7E0F-1C8C-2A06DA5E2D68}"/>
              </a:ext>
            </a:extLst>
          </p:cNvPr>
          <p:cNvSpPr txBox="1"/>
          <p:nvPr/>
        </p:nvSpPr>
        <p:spPr>
          <a:xfrm>
            <a:off x="2133600" y="2463800"/>
            <a:ext cx="2286000" cy="9950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schemeClr val="bg1"/>
                </a:solidFill>
              </a:rPr>
              <a:t>No Issues Noted</a:t>
            </a:r>
          </a:p>
        </p:txBody>
      </p:sp>
      <p:sp>
        <p:nvSpPr>
          <p:cNvPr id="14" name="TextBox 13">
            <a:extLst>
              <a:ext uri="{FF2B5EF4-FFF2-40B4-BE49-F238E27FC236}">
                <a16:creationId xmlns:a16="http://schemas.microsoft.com/office/drawing/2014/main" id="{95BA3CB3-76D5-CA6E-91BB-48ABF4585531}"/>
              </a:ext>
            </a:extLst>
          </p:cNvPr>
          <p:cNvSpPr txBox="1"/>
          <p:nvPr/>
        </p:nvSpPr>
        <p:spPr>
          <a:xfrm>
            <a:off x="1449212" y="2882959"/>
            <a:ext cx="1241778" cy="144635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prstClr val="white"/>
                </a:solidFill>
                <a:latin typeface="Calibri" panose="020F0502020204030204"/>
              </a:rPr>
              <a:t>No</a:t>
            </a:r>
          </a:p>
          <a:p>
            <a:pPr algn="ctr"/>
            <a:r>
              <a:rPr lang="en-US" sz="2933" b="1" dirty="0">
                <a:solidFill>
                  <a:prstClr val="white"/>
                </a:solidFill>
                <a:latin typeface="Calibri" panose="020F0502020204030204"/>
              </a:rPr>
              <a:t>Issues </a:t>
            </a:r>
          </a:p>
          <a:p>
            <a:pPr algn="ctr"/>
            <a:r>
              <a:rPr lang="en-US" sz="2933" b="1" dirty="0">
                <a:solidFill>
                  <a:prstClr val="white"/>
                </a:solidFill>
                <a:latin typeface="Calibri" panose="020F0502020204030204"/>
              </a:rPr>
              <a:t>Noted</a:t>
            </a:r>
          </a:p>
        </p:txBody>
      </p:sp>
      <p:sp>
        <p:nvSpPr>
          <p:cNvPr id="9" name="TextBox 8">
            <a:extLst>
              <a:ext uri="{FF2B5EF4-FFF2-40B4-BE49-F238E27FC236}">
                <a16:creationId xmlns:a16="http://schemas.microsoft.com/office/drawing/2014/main" id="{4D25DDA1-5806-70AB-FD3E-BD0D7C4CC4EB}"/>
              </a:ext>
            </a:extLst>
          </p:cNvPr>
          <p:cNvSpPr txBox="1"/>
          <p:nvPr/>
        </p:nvSpPr>
        <p:spPr>
          <a:xfrm>
            <a:off x="11385264" y="6172201"/>
            <a:ext cx="603536"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14</a:t>
            </a:r>
          </a:p>
        </p:txBody>
      </p:sp>
      <p:sp>
        <p:nvSpPr>
          <p:cNvPr id="10" name="TextBox 9">
            <a:extLst>
              <a:ext uri="{FF2B5EF4-FFF2-40B4-BE49-F238E27FC236}">
                <a16:creationId xmlns:a16="http://schemas.microsoft.com/office/drawing/2014/main" id="{B51D69FB-0E7B-DF24-E211-644856AC8C45}"/>
              </a:ext>
            </a:extLst>
          </p:cNvPr>
          <p:cNvSpPr txBox="1"/>
          <p:nvPr/>
        </p:nvSpPr>
        <p:spPr>
          <a:xfrm>
            <a:off x="508046" y="1273855"/>
            <a:ext cx="10700579" cy="5007076"/>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15893"/>
            <a:endParaRPr lang="en-US" sz="1600" dirty="0">
              <a:solidFill>
                <a:prstClr val="black"/>
              </a:solidFill>
              <a:cs typeface="Times New Roman" panose="02020603050405020304" pitchFamily="18" charset="0"/>
            </a:endParaRPr>
          </a:p>
          <a:p>
            <a:pPr marL="304815" indent="-304815">
              <a:buFont typeface="+mj-lt"/>
              <a:buAutoNum type="arabicPeriod" startAt="6"/>
            </a:pPr>
            <a:r>
              <a:rPr lang="en-US" sz="1600" b="1" dirty="0">
                <a:solidFill>
                  <a:prstClr val="black"/>
                </a:solidFill>
                <a:cs typeface="Times New Roman" panose="02020603050405020304" pitchFamily="18" charset="0"/>
              </a:rPr>
              <a:t>Material Weaknesses in Internal Control</a:t>
            </a:r>
          </a:p>
          <a:p>
            <a:endParaRPr lang="en-US" sz="1600" b="1" dirty="0">
              <a:solidFill>
                <a:prstClr val="black"/>
              </a:solidFill>
              <a:cs typeface="Times New Roman" panose="02020603050405020304" pitchFamily="18" charset="0"/>
            </a:endParaRPr>
          </a:p>
          <a:p>
            <a:pPr lvl="1"/>
            <a:r>
              <a:rPr lang="en-US" sz="1600" dirty="0">
                <a:solidFill>
                  <a:prstClr val="black"/>
                </a:solidFill>
                <a:cs typeface="Times New Roman" panose="02020603050405020304" pitchFamily="18" charset="0"/>
              </a:rPr>
              <a:t>We are required to communicate all significant deficiencies in ASALH’s systems of internal controls, whether or not they are material weaknesses. </a:t>
            </a:r>
          </a:p>
          <a:p>
            <a:pPr lvl="1"/>
            <a:endParaRPr lang="en-US" sz="1600" i="1" dirty="0">
              <a:solidFill>
                <a:prstClr val="black"/>
              </a:solidFill>
              <a:cs typeface="Times New Roman" panose="02020603050405020304" pitchFamily="18" charset="0"/>
            </a:endParaRPr>
          </a:p>
          <a:p>
            <a:pPr lvl="1"/>
            <a:r>
              <a:rPr lang="en-US" sz="1600" i="1" dirty="0">
                <a:solidFill>
                  <a:prstClr val="black"/>
                </a:solidFill>
                <a:cs typeface="Times New Roman" panose="02020603050405020304" pitchFamily="18" charset="0"/>
              </a:rPr>
              <a:t>There were no material weaknesses noted during the audit.</a:t>
            </a:r>
          </a:p>
          <a:p>
            <a:pPr lvl="1"/>
            <a:endParaRPr lang="en-US" sz="1600" i="1" dirty="0">
              <a:solidFill>
                <a:prstClr val="black"/>
              </a:solidFill>
              <a:cs typeface="Times New Roman" panose="02020603050405020304" pitchFamily="18" charset="0"/>
            </a:endParaRPr>
          </a:p>
          <a:p>
            <a:pPr marL="304815" indent="-304815" eaLnBrk="0" fontAlgn="base" hangingPunct="0">
              <a:lnSpc>
                <a:spcPct val="150000"/>
              </a:lnSpc>
              <a:spcAft>
                <a:spcPct val="0"/>
              </a:spcAft>
              <a:buFont typeface="+mj-lt"/>
              <a:buAutoNum type="arabicPeriod" startAt="7"/>
              <a:defRPr/>
            </a:pPr>
            <a:r>
              <a:rPr lang="en-US" sz="1600" b="1" dirty="0">
                <a:solidFill>
                  <a:sysClr val="windowText" lastClr="000000"/>
                </a:solidFill>
                <a:cs typeface="Times New Roman" panose="02020603050405020304" pitchFamily="18" charset="0"/>
              </a:rPr>
              <a:t>Other Information in Documents Containing Audited Financial Statements</a:t>
            </a:r>
          </a:p>
          <a:p>
            <a:pPr lvl="1" eaLnBrk="0" fontAlgn="base" hangingPunct="0">
              <a:lnSpc>
                <a:spcPct val="150000"/>
              </a:lnSpc>
              <a:spcAft>
                <a:spcPct val="0"/>
              </a:spcAft>
              <a:defRPr/>
            </a:pPr>
            <a:r>
              <a:rPr lang="en-US" sz="1600" i="1" dirty="0">
                <a:solidFill>
                  <a:sysClr val="windowText" lastClr="000000"/>
                </a:solidFill>
                <a:cs typeface="Times New Roman" panose="02020603050405020304" pitchFamily="18" charset="0"/>
              </a:rPr>
              <a:t>None.</a:t>
            </a:r>
          </a:p>
          <a:p>
            <a:pPr marL="304815" indent="-304815" eaLnBrk="0" fontAlgn="base" hangingPunct="0">
              <a:lnSpc>
                <a:spcPct val="150000"/>
              </a:lnSpc>
              <a:spcAft>
                <a:spcPct val="0"/>
              </a:spcAft>
              <a:buFont typeface="+mj-lt"/>
              <a:buAutoNum type="arabicPeriod" startAt="8"/>
              <a:defRPr/>
            </a:pPr>
            <a:r>
              <a:rPr lang="en-US" sz="1600" b="1" dirty="0">
                <a:solidFill>
                  <a:sysClr val="windowText" lastClr="000000"/>
                </a:solidFill>
                <a:cs typeface="Times New Roman" panose="02020603050405020304" pitchFamily="18" charset="0"/>
              </a:rPr>
              <a:t>Disagreements with Management on Financial Accounting and Reporting Matters</a:t>
            </a:r>
            <a:endParaRPr lang="en-US" sz="1600" dirty="0">
              <a:solidFill>
                <a:sysClr val="windowText" lastClr="000000"/>
              </a:solidFill>
              <a:cs typeface="Times New Roman" panose="02020603050405020304" pitchFamily="18" charset="0"/>
            </a:endParaRPr>
          </a:p>
          <a:p>
            <a:pPr lvl="1" eaLnBrk="0" fontAlgn="base" hangingPunct="0">
              <a:spcAft>
                <a:spcPts val="400"/>
              </a:spcAft>
              <a:defRPr/>
            </a:pPr>
            <a:r>
              <a:rPr lang="en-US" sz="1600" i="1" dirty="0">
                <a:solidFill>
                  <a:sysClr val="windowText" lastClr="000000"/>
                </a:solidFill>
                <a:cs typeface="Times New Roman" panose="02020603050405020304" pitchFamily="18" charset="0"/>
              </a:rPr>
              <a:t>None.</a:t>
            </a:r>
          </a:p>
          <a:p>
            <a:pPr marL="304815" indent="-304815" eaLnBrk="0" fontAlgn="base" hangingPunct="0">
              <a:lnSpc>
                <a:spcPct val="150000"/>
              </a:lnSpc>
              <a:spcAft>
                <a:spcPct val="0"/>
              </a:spcAft>
              <a:buFont typeface="+mj-lt"/>
              <a:buAutoNum type="arabicPeriod" startAt="9"/>
              <a:defRPr/>
            </a:pPr>
            <a:r>
              <a:rPr lang="en-US" sz="1600" b="1" dirty="0">
                <a:solidFill>
                  <a:sysClr val="windowText" lastClr="000000"/>
                </a:solidFill>
                <a:cs typeface="Times New Roman" panose="02020603050405020304" pitchFamily="18" charset="0"/>
              </a:rPr>
              <a:t>Serious Difficulties Encountered in Performing the Audit</a:t>
            </a:r>
            <a:endParaRPr lang="en-US" sz="1600" dirty="0">
              <a:solidFill>
                <a:sysClr val="windowText" lastClr="000000"/>
              </a:solidFill>
              <a:cs typeface="Times New Roman" panose="02020603050405020304" pitchFamily="18" charset="0"/>
            </a:endParaRPr>
          </a:p>
          <a:p>
            <a:pPr lvl="1" eaLnBrk="0" fontAlgn="base" hangingPunct="0">
              <a:spcAft>
                <a:spcPts val="400"/>
              </a:spcAft>
              <a:defRPr/>
            </a:pPr>
            <a:r>
              <a:rPr lang="en-US" sz="1600" i="1" dirty="0">
                <a:solidFill>
                  <a:sysClr val="windowText" lastClr="000000"/>
                </a:solidFill>
                <a:cs typeface="Times New Roman" panose="02020603050405020304" pitchFamily="18" charset="0"/>
              </a:rPr>
              <a:t>None</a:t>
            </a:r>
            <a:r>
              <a:rPr lang="en-US" sz="1600" b="1" i="1" dirty="0">
                <a:solidFill>
                  <a:sysClr val="windowText" lastClr="000000"/>
                </a:solidFill>
                <a:cs typeface="Times New Roman" panose="02020603050405020304" pitchFamily="18" charset="0"/>
              </a:rPr>
              <a:t>.</a:t>
            </a:r>
          </a:p>
          <a:p>
            <a:pPr marL="342917" indent="-342917" eaLnBrk="0" fontAlgn="base" hangingPunct="0">
              <a:lnSpc>
                <a:spcPct val="150000"/>
              </a:lnSpc>
              <a:spcAft>
                <a:spcPct val="0"/>
              </a:spcAft>
              <a:buFont typeface="+mj-lt"/>
              <a:buAutoNum type="arabicPeriod" startAt="10"/>
              <a:defRPr/>
            </a:pPr>
            <a:r>
              <a:rPr lang="en-US" sz="1600" b="1" dirty="0">
                <a:solidFill>
                  <a:sysClr val="windowText" lastClr="000000"/>
                </a:solidFill>
                <a:cs typeface="Times New Roman" panose="02020603050405020304" pitchFamily="18" charset="0"/>
              </a:rPr>
              <a:t> Major Issues Discussed with Management Prior to Acceptance</a:t>
            </a:r>
          </a:p>
          <a:p>
            <a:pPr lvl="1" eaLnBrk="0" fontAlgn="base" hangingPunct="0">
              <a:lnSpc>
                <a:spcPct val="150000"/>
              </a:lnSpc>
              <a:spcAft>
                <a:spcPct val="0"/>
              </a:spcAft>
              <a:defRPr/>
            </a:pPr>
            <a:r>
              <a:rPr lang="en-US" sz="1600" i="1" dirty="0">
                <a:solidFill>
                  <a:sysClr val="windowText" lastClr="000000"/>
                </a:solidFill>
                <a:cs typeface="Times New Roman" panose="02020603050405020304" pitchFamily="18" charset="0"/>
              </a:rPr>
              <a:t>None.</a:t>
            </a:r>
            <a:endParaRPr lang="en-US" sz="1600" i="1" dirty="0">
              <a:solidFill>
                <a:prstClr val="black"/>
              </a:solidFill>
              <a:cs typeface="Times New Roman" panose="02020603050405020304" pitchFamily="18" charset="0"/>
            </a:endParaRPr>
          </a:p>
        </p:txBody>
      </p:sp>
      <p:sp>
        <p:nvSpPr>
          <p:cNvPr id="8" name="TextBox 7">
            <a:extLst>
              <a:ext uri="{FF2B5EF4-FFF2-40B4-BE49-F238E27FC236}">
                <a16:creationId xmlns:a16="http://schemas.microsoft.com/office/drawing/2014/main" id="{DFE5AADC-4968-6D33-BAA7-C7CA5BE3CBB9}"/>
              </a:ext>
            </a:extLst>
          </p:cNvPr>
          <p:cNvSpPr txBox="1"/>
          <p:nvPr/>
        </p:nvSpPr>
        <p:spPr>
          <a:xfrm>
            <a:off x="271236" y="403354"/>
            <a:ext cx="10820401" cy="830997"/>
          </a:xfrm>
          <a:prstGeom prst="rect">
            <a:avLst/>
          </a:prstGeom>
          <a:noFill/>
        </p:spPr>
        <p:txBody>
          <a:bodyPr wrap="square">
            <a:spAutoFit/>
          </a:bodyPr>
          <a:lstStyle/>
          <a:p>
            <a:r>
              <a:rPr lang="en-US" sz="4800" b="1" dirty="0">
                <a:solidFill>
                  <a:srgbClr val="1C1B18"/>
                </a:solidFill>
                <a:latin typeface="Playfair Display Black" pitchFamily="2" charset="0"/>
              </a:rPr>
              <a:t>Required Communications</a:t>
            </a:r>
            <a:r>
              <a:rPr lang="en-US" sz="4800" b="1" dirty="0">
                <a:solidFill>
                  <a:srgbClr val="1C1B18"/>
                </a:solidFill>
                <a:latin typeface="+mj-lt"/>
              </a:rPr>
              <a:t> </a:t>
            </a:r>
            <a:r>
              <a:rPr lang="en-US" sz="2000" dirty="0">
                <a:solidFill>
                  <a:srgbClr val="1C1B18"/>
                </a:solidFill>
                <a:latin typeface="Playfair Display Black"/>
              </a:rPr>
              <a:t>(continued)</a:t>
            </a:r>
            <a:endParaRPr lang="en-US" sz="5400" dirty="0">
              <a:solidFill>
                <a:srgbClr val="1C1B18"/>
              </a:solidFill>
              <a:latin typeface="Playfair Display Black"/>
            </a:endParaRPr>
          </a:p>
        </p:txBody>
      </p:sp>
    </p:spTree>
    <p:extLst>
      <p:ext uri="{BB962C8B-B14F-4D97-AF65-F5344CB8AC3E}">
        <p14:creationId xmlns:p14="http://schemas.microsoft.com/office/powerpoint/2010/main" val="97819285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6" name="TextBox 5">
            <a:extLst>
              <a:ext uri="{FF2B5EF4-FFF2-40B4-BE49-F238E27FC236}">
                <a16:creationId xmlns:a16="http://schemas.microsoft.com/office/drawing/2014/main" id="{DD950350-7DB7-7E0F-1C8C-2A06DA5E2D68}"/>
              </a:ext>
            </a:extLst>
          </p:cNvPr>
          <p:cNvSpPr txBox="1"/>
          <p:nvPr/>
        </p:nvSpPr>
        <p:spPr>
          <a:xfrm>
            <a:off x="2133600" y="2463800"/>
            <a:ext cx="2286000" cy="9950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schemeClr val="bg1"/>
                </a:solidFill>
              </a:rPr>
              <a:t>No Issues Noted</a:t>
            </a:r>
          </a:p>
        </p:txBody>
      </p:sp>
      <p:sp>
        <p:nvSpPr>
          <p:cNvPr id="14" name="TextBox 13">
            <a:extLst>
              <a:ext uri="{FF2B5EF4-FFF2-40B4-BE49-F238E27FC236}">
                <a16:creationId xmlns:a16="http://schemas.microsoft.com/office/drawing/2014/main" id="{95BA3CB3-76D5-CA6E-91BB-48ABF4585531}"/>
              </a:ext>
            </a:extLst>
          </p:cNvPr>
          <p:cNvSpPr txBox="1"/>
          <p:nvPr/>
        </p:nvSpPr>
        <p:spPr>
          <a:xfrm>
            <a:off x="1449212" y="2882959"/>
            <a:ext cx="1241778" cy="144635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prstClr val="white"/>
                </a:solidFill>
                <a:latin typeface="Calibri" panose="020F0502020204030204"/>
              </a:rPr>
              <a:t>No</a:t>
            </a:r>
          </a:p>
          <a:p>
            <a:pPr algn="ctr"/>
            <a:r>
              <a:rPr lang="en-US" sz="2933" b="1" dirty="0">
                <a:solidFill>
                  <a:prstClr val="white"/>
                </a:solidFill>
                <a:latin typeface="Calibri" panose="020F0502020204030204"/>
              </a:rPr>
              <a:t>Issues </a:t>
            </a:r>
          </a:p>
          <a:p>
            <a:pPr algn="ctr"/>
            <a:r>
              <a:rPr lang="en-US" sz="2933" b="1" dirty="0">
                <a:solidFill>
                  <a:prstClr val="white"/>
                </a:solidFill>
                <a:latin typeface="Calibri" panose="020F0502020204030204"/>
              </a:rPr>
              <a:t>Noted</a:t>
            </a:r>
          </a:p>
        </p:txBody>
      </p:sp>
      <p:sp>
        <p:nvSpPr>
          <p:cNvPr id="9" name="TextBox 8">
            <a:extLst>
              <a:ext uri="{FF2B5EF4-FFF2-40B4-BE49-F238E27FC236}">
                <a16:creationId xmlns:a16="http://schemas.microsoft.com/office/drawing/2014/main" id="{4D25DDA1-5806-70AB-FD3E-BD0D7C4CC4EB}"/>
              </a:ext>
            </a:extLst>
          </p:cNvPr>
          <p:cNvSpPr txBox="1"/>
          <p:nvPr/>
        </p:nvSpPr>
        <p:spPr>
          <a:xfrm>
            <a:off x="11367335" y="6172201"/>
            <a:ext cx="621465"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15</a:t>
            </a:r>
          </a:p>
        </p:txBody>
      </p:sp>
      <p:sp>
        <p:nvSpPr>
          <p:cNvPr id="3" name="TextBox 2">
            <a:extLst>
              <a:ext uri="{FF2B5EF4-FFF2-40B4-BE49-F238E27FC236}">
                <a16:creationId xmlns:a16="http://schemas.microsoft.com/office/drawing/2014/main" id="{E15D40BE-FE9F-2103-E8C7-8AA2333EF43E}"/>
              </a:ext>
            </a:extLst>
          </p:cNvPr>
          <p:cNvSpPr txBox="1"/>
          <p:nvPr/>
        </p:nvSpPr>
        <p:spPr>
          <a:xfrm>
            <a:off x="468996" y="1420143"/>
            <a:ext cx="10700579" cy="4462760"/>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2917" indent="-342917" eaLnBrk="0" fontAlgn="base" hangingPunct="0">
              <a:lnSpc>
                <a:spcPct val="150000"/>
              </a:lnSpc>
              <a:spcBef>
                <a:spcPts val="0"/>
              </a:spcBef>
              <a:spcAft>
                <a:spcPts val="400"/>
              </a:spcAft>
              <a:buFont typeface="+mj-lt"/>
              <a:buAutoNum type="arabicPeriod" startAt="11"/>
              <a:defRPr/>
            </a:pPr>
            <a:r>
              <a:rPr lang="en-US" sz="1600" b="1" dirty="0">
                <a:solidFill>
                  <a:sysClr val="windowText" lastClr="000000"/>
                </a:solidFill>
                <a:cs typeface="Times New Roman" panose="02020603050405020304" pitchFamily="18" charset="0"/>
              </a:rPr>
              <a:t>Consultation with Other Accountants</a:t>
            </a:r>
            <a:endParaRPr lang="en-US" sz="1600" dirty="0">
              <a:solidFill>
                <a:sysClr val="windowText" lastClr="000000"/>
              </a:solidFill>
              <a:cs typeface="Times New Roman" panose="02020603050405020304" pitchFamily="18" charset="0"/>
            </a:endParaRPr>
          </a:p>
          <a:p>
            <a:pPr lvl="1" algn="just" eaLnBrk="0" fontAlgn="base" hangingPunct="0">
              <a:spcBef>
                <a:spcPts val="800"/>
              </a:spcBef>
              <a:spcAft>
                <a:spcPct val="0"/>
              </a:spcAft>
              <a:defRPr/>
            </a:pPr>
            <a:r>
              <a:rPr lang="en-US" sz="1600" i="1" dirty="0">
                <a:solidFill>
                  <a:sysClr val="windowText" lastClr="000000"/>
                </a:solidFill>
                <a:cs typeface="Times New Roman" panose="02020603050405020304" pitchFamily="18" charset="0"/>
              </a:rPr>
              <a:t>To our knowledge, there were no consultations with other accountants since our appointment as ASALH’s independent public accountants.</a:t>
            </a:r>
          </a:p>
          <a:p>
            <a:pPr marL="342917" indent="-342917" eaLnBrk="0" fontAlgn="base" hangingPunct="0">
              <a:lnSpc>
                <a:spcPct val="150000"/>
              </a:lnSpc>
              <a:spcBef>
                <a:spcPts val="1200"/>
              </a:spcBef>
              <a:spcAft>
                <a:spcPct val="0"/>
              </a:spcAft>
              <a:buFont typeface="+mj-lt"/>
              <a:buAutoNum type="arabicPeriod" startAt="12"/>
              <a:defRPr/>
            </a:pPr>
            <a:r>
              <a:rPr lang="en-US" sz="1600" b="1" dirty="0">
                <a:solidFill>
                  <a:sysClr val="windowText" lastClr="000000"/>
                </a:solidFill>
                <a:cs typeface="Times New Roman" panose="02020603050405020304" pitchFamily="18" charset="0"/>
              </a:rPr>
              <a:t>Independence</a:t>
            </a:r>
            <a:endParaRPr lang="en-US" sz="1600" dirty="0">
              <a:solidFill>
                <a:sysClr val="windowText" lastClr="000000"/>
              </a:solidFill>
              <a:cs typeface="Times New Roman" panose="02020603050405020304" pitchFamily="18" charset="0"/>
            </a:endParaRPr>
          </a:p>
          <a:p>
            <a:pPr lvl="1" algn="just" eaLnBrk="0" fontAlgn="base" hangingPunct="0">
              <a:spcBef>
                <a:spcPts val="1200"/>
              </a:spcBef>
              <a:spcAft>
                <a:spcPct val="0"/>
              </a:spcAft>
              <a:defRPr/>
            </a:pPr>
            <a:r>
              <a:rPr lang="en-US" sz="1600" i="1" dirty="0">
                <a:solidFill>
                  <a:sysClr val="windowText" lastClr="000000"/>
                </a:solidFill>
                <a:cs typeface="Times New Roman" panose="02020603050405020304" pitchFamily="18" charset="0"/>
              </a:rPr>
              <a:t>As part of our client acceptance process, we go through a process to ensure we are independent of ASALH.  We are independent of ASALH.</a:t>
            </a:r>
          </a:p>
          <a:p>
            <a:pPr marL="342917" indent="-342917">
              <a:lnSpc>
                <a:spcPct val="200000"/>
              </a:lnSpc>
              <a:spcAft>
                <a:spcPts val="1200"/>
              </a:spcAft>
              <a:buFont typeface="+mj-lt"/>
              <a:buAutoNum type="arabicPeriod" startAt="13"/>
            </a:pPr>
            <a:r>
              <a:rPr lang="en-US" sz="1600" b="1" dirty="0">
                <a:solidFill>
                  <a:srgbClr val="000000"/>
                </a:solidFill>
                <a:cs typeface="Times New Roman" panose="02020603050405020304" pitchFamily="18" charset="0"/>
              </a:rPr>
              <a:t>Non-Attest Services</a:t>
            </a:r>
          </a:p>
          <a:p>
            <a:pPr lvl="1">
              <a:spcAft>
                <a:spcPts val="1200"/>
              </a:spcAft>
              <a:defRPr/>
            </a:pPr>
            <a:r>
              <a:rPr lang="en-US" sz="1600" dirty="0">
                <a:solidFill>
                  <a:prstClr val="black"/>
                </a:solidFill>
                <a:cs typeface="Times New Roman" panose="02020603050405020304" pitchFamily="18" charset="0"/>
              </a:rPr>
              <a:t>We perform non-attest services for ASALH. They include filing of the Form 990, financial statement compilation assistance. </a:t>
            </a:r>
          </a:p>
          <a:p>
            <a:pPr marR="2420" lvl="1">
              <a:spcBef>
                <a:spcPts val="1200"/>
              </a:spcBef>
              <a:spcAft>
                <a:spcPts val="800"/>
              </a:spcAft>
              <a:defRPr/>
            </a:pPr>
            <a:r>
              <a:rPr lang="en-US" sz="1600" i="1" dirty="0">
                <a:solidFill>
                  <a:sysClr val="windowText" lastClr="000000"/>
                </a:solidFill>
                <a:cs typeface="Times New Roman" panose="02020603050405020304" pitchFamily="18" charset="0"/>
              </a:rPr>
              <a:t>Management has designated an individual who possesses suitable skill, knowledge, and/or experience to oversee this service, and have taken responsibility for the service performed. We are independent of ASALH. </a:t>
            </a:r>
            <a:endParaRPr lang="en-US" sz="1600" i="1" dirty="0">
              <a:solidFill>
                <a:prstClr val="black"/>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E852110D-67EC-98D7-C0AD-A471BEBC6C23}"/>
              </a:ext>
            </a:extLst>
          </p:cNvPr>
          <p:cNvSpPr>
            <a:spLocks noGrp="1"/>
          </p:cNvSpPr>
          <p:nvPr>
            <p:ph type="ctrTitle"/>
          </p:nvPr>
        </p:nvSpPr>
        <p:spPr>
          <a:xfrm>
            <a:off x="271236" y="349356"/>
            <a:ext cx="10688128" cy="980017"/>
          </a:xfrm>
        </p:spPr>
        <p:txBody>
          <a:bodyPr/>
          <a:lstStyle/>
          <a:p>
            <a:r>
              <a:rPr lang="en-US" sz="4800" dirty="0">
                <a:latin typeface="Playfair Display Black" pitchFamily="2" charset="0"/>
              </a:rPr>
              <a:t>Required Communications </a:t>
            </a:r>
            <a:r>
              <a:rPr lang="en-US" sz="2000" dirty="0"/>
              <a:t>(continued)</a:t>
            </a:r>
            <a:endParaRPr lang="en-US" sz="2400" dirty="0"/>
          </a:p>
        </p:txBody>
      </p:sp>
    </p:spTree>
    <p:extLst>
      <p:ext uri="{BB962C8B-B14F-4D97-AF65-F5344CB8AC3E}">
        <p14:creationId xmlns:p14="http://schemas.microsoft.com/office/powerpoint/2010/main" val="81648565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6" name="TextBox 5">
            <a:extLst>
              <a:ext uri="{FF2B5EF4-FFF2-40B4-BE49-F238E27FC236}">
                <a16:creationId xmlns:a16="http://schemas.microsoft.com/office/drawing/2014/main" id="{DD950350-7DB7-7E0F-1C8C-2A06DA5E2D68}"/>
              </a:ext>
            </a:extLst>
          </p:cNvPr>
          <p:cNvSpPr txBox="1"/>
          <p:nvPr/>
        </p:nvSpPr>
        <p:spPr>
          <a:xfrm>
            <a:off x="2133600" y="2463800"/>
            <a:ext cx="2286000" cy="9950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schemeClr val="bg1"/>
                </a:solidFill>
              </a:rPr>
              <a:t>No Issues Noted</a:t>
            </a:r>
          </a:p>
        </p:txBody>
      </p:sp>
      <p:sp>
        <p:nvSpPr>
          <p:cNvPr id="14" name="TextBox 13">
            <a:extLst>
              <a:ext uri="{FF2B5EF4-FFF2-40B4-BE49-F238E27FC236}">
                <a16:creationId xmlns:a16="http://schemas.microsoft.com/office/drawing/2014/main" id="{95BA3CB3-76D5-CA6E-91BB-48ABF4585531}"/>
              </a:ext>
            </a:extLst>
          </p:cNvPr>
          <p:cNvSpPr txBox="1"/>
          <p:nvPr/>
        </p:nvSpPr>
        <p:spPr>
          <a:xfrm>
            <a:off x="1449212" y="2882959"/>
            <a:ext cx="1241778" cy="144635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933" b="1" dirty="0">
                <a:solidFill>
                  <a:prstClr val="white"/>
                </a:solidFill>
                <a:latin typeface="Calibri" panose="020F0502020204030204"/>
              </a:rPr>
              <a:t>No</a:t>
            </a:r>
          </a:p>
          <a:p>
            <a:pPr algn="ctr"/>
            <a:r>
              <a:rPr lang="en-US" sz="2933" b="1" dirty="0">
                <a:solidFill>
                  <a:prstClr val="white"/>
                </a:solidFill>
                <a:latin typeface="Calibri" panose="020F0502020204030204"/>
              </a:rPr>
              <a:t>Issues </a:t>
            </a:r>
          </a:p>
          <a:p>
            <a:pPr algn="ctr"/>
            <a:r>
              <a:rPr lang="en-US" sz="2933" b="1" dirty="0">
                <a:solidFill>
                  <a:prstClr val="white"/>
                </a:solidFill>
                <a:latin typeface="Calibri" panose="020F0502020204030204"/>
              </a:rPr>
              <a:t>Noted</a:t>
            </a:r>
          </a:p>
        </p:txBody>
      </p:sp>
      <p:sp>
        <p:nvSpPr>
          <p:cNvPr id="9" name="TextBox 8">
            <a:extLst>
              <a:ext uri="{FF2B5EF4-FFF2-40B4-BE49-F238E27FC236}">
                <a16:creationId xmlns:a16="http://schemas.microsoft.com/office/drawing/2014/main" id="{4D25DDA1-5806-70AB-FD3E-BD0D7C4CC4EB}"/>
              </a:ext>
            </a:extLst>
          </p:cNvPr>
          <p:cNvSpPr txBox="1"/>
          <p:nvPr/>
        </p:nvSpPr>
        <p:spPr>
          <a:xfrm>
            <a:off x="11506200" y="6172201"/>
            <a:ext cx="584200"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16</a:t>
            </a:r>
          </a:p>
        </p:txBody>
      </p:sp>
      <p:sp>
        <p:nvSpPr>
          <p:cNvPr id="10" name="TextBox 9">
            <a:extLst>
              <a:ext uri="{FF2B5EF4-FFF2-40B4-BE49-F238E27FC236}">
                <a16:creationId xmlns:a16="http://schemas.microsoft.com/office/drawing/2014/main" id="{B51D69FB-0E7B-DF24-E211-644856AC8C45}"/>
              </a:ext>
            </a:extLst>
          </p:cNvPr>
          <p:cNvSpPr txBox="1"/>
          <p:nvPr/>
        </p:nvSpPr>
        <p:spPr>
          <a:xfrm>
            <a:off x="472708" y="1166144"/>
            <a:ext cx="10700579" cy="6399701"/>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2917" indent="-342917">
              <a:lnSpc>
                <a:spcPct val="150000"/>
              </a:lnSpc>
              <a:spcBef>
                <a:spcPts val="400"/>
              </a:spcBef>
              <a:buFont typeface="+mj-lt"/>
              <a:buAutoNum type="arabicPeriod" startAt="14"/>
            </a:pPr>
            <a:r>
              <a:rPr lang="en-US" sz="1600" b="1" dirty="0">
                <a:latin typeface="Levenim MT" panose="02010502060101010101" pitchFamily="2" charset="-79"/>
                <a:cs typeface="Levenim MT" panose="02010502060101010101" pitchFamily="2" charset="-79"/>
              </a:rPr>
              <a:t> Subsequent Events</a:t>
            </a:r>
          </a:p>
          <a:p>
            <a:pPr lvl="1">
              <a:spcBef>
                <a:spcPts val="800"/>
              </a:spcBef>
              <a:spcAft>
                <a:spcPts val="1200"/>
              </a:spcAft>
              <a:defRPr/>
            </a:pPr>
            <a:r>
              <a:rPr lang="en-US" sz="1600" dirty="0">
                <a:solidFill>
                  <a:prstClr val="black"/>
                </a:solidFill>
                <a:latin typeface="Levenim MT" panose="02010502060101010101" pitchFamily="2" charset="-79"/>
                <a:cs typeface="Levenim MT" panose="02010502060101010101" pitchFamily="2" charset="-79"/>
              </a:rPr>
              <a:t>We were not made aware of any material subsequent events that have occurred that would affect the information presented in the accompanying financial statements or require additional disclosure.</a:t>
            </a:r>
          </a:p>
          <a:p>
            <a:pPr marL="304815" indent="-304815">
              <a:lnSpc>
                <a:spcPct val="200000"/>
              </a:lnSpc>
              <a:buFont typeface="+mj-lt"/>
              <a:buAutoNum type="arabicPeriod" startAt="15"/>
            </a:pPr>
            <a:r>
              <a:rPr lang="en-US" sz="1600" b="1" dirty="0">
                <a:latin typeface="Levenim MT" panose="02010502060101010101" pitchFamily="2" charset="-79"/>
                <a:cs typeface="Levenim MT" panose="02010502060101010101" pitchFamily="2" charset="-79"/>
              </a:rPr>
              <a:t> Our Responsibility Related to Fraud</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Plan and perform the audit to obtain reasonable assurance that there is no material misstatement caused by error or fraud;</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Comply with GAAS AU-C </a:t>
            </a:r>
            <a:r>
              <a:rPr lang="en-US" sz="1600" i="1" dirty="0">
                <a:latin typeface="Levenim MT" panose="02010502060101010101" pitchFamily="2" charset="-79"/>
                <a:cs typeface="Levenim MT" panose="02010502060101010101" pitchFamily="2" charset="-79"/>
              </a:rPr>
              <a:t>240, “Consideration of Fraud in a Financial Statement Audit”</a:t>
            </a:r>
            <a:r>
              <a:rPr lang="en-US" sz="1600" dirty="0">
                <a:latin typeface="Levenim MT" panose="02010502060101010101" pitchFamily="2" charset="-79"/>
                <a:cs typeface="Levenim MT" panose="02010502060101010101" pitchFamily="2" charset="-79"/>
              </a:rPr>
              <a:t>;</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Approach all audits with an understanding that fraud could occur in any entity, at any time, by anyone; and</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Perform mandatory procedures required by GAAS and our firm policies</a:t>
            </a:r>
            <a:r>
              <a:rPr lang="en-US" sz="1600" b="1" dirty="0">
                <a:latin typeface="Levenim MT" panose="02010502060101010101" pitchFamily="2" charset="-79"/>
                <a:cs typeface="Levenim MT" panose="02010502060101010101" pitchFamily="2" charset="-79"/>
              </a:rPr>
              <a:t>.</a:t>
            </a:r>
          </a:p>
          <a:p>
            <a:pPr marL="304815" indent="-304815">
              <a:lnSpc>
                <a:spcPct val="120000"/>
              </a:lnSpc>
              <a:spcBef>
                <a:spcPts val="800"/>
              </a:spcBef>
              <a:spcAft>
                <a:spcPts val="800"/>
              </a:spcAft>
              <a:buFont typeface="+mj-lt"/>
              <a:buAutoNum type="arabicPeriod" startAt="16"/>
            </a:pPr>
            <a:r>
              <a:rPr lang="en-US" sz="1600" b="1" dirty="0">
                <a:latin typeface="Levenim MT" panose="02010502060101010101" pitchFamily="2" charset="-79"/>
                <a:cs typeface="Levenim MT" panose="02010502060101010101" pitchFamily="2" charset="-79"/>
              </a:rPr>
              <a:t> Examples of Procedures Performed</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Discuss thoughts and ideas in areas where the financial statements might be susceptible to material misstatement due to fraud;</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Understand pressures on the financial statement results;</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Understand the tone and culture of the organization;</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Look for unusual or unexpected transactions, relationships, or procedures;</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Discussions with individuals outside of finance;</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Evaluate key processes and controls; and </a:t>
            </a:r>
          </a:p>
          <a:p>
            <a:pPr marL="455106" lvl="1" indent="-228611">
              <a:spcBef>
                <a:spcPts val="0"/>
              </a:spcBef>
              <a:buFont typeface="Wingdings" panose="05000000000000000000" pitchFamily="2" charset="2"/>
              <a:buChar char="§"/>
            </a:pPr>
            <a:r>
              <a:rPr lang="en-US" sz="1600" dirty="0">
                <a:latin typeface="Levenim MT" panose="02010502060101010101" pitchFamily="2" charset="-79"/>
                <a:cs typeface="Levenim MT" panose="02010502060101010101" pitchFamily="2" charset="-79"/>
              </a:rPr>
              <a:t>Consider information gathered throughout the audit.</a:t>
            </a:r>
          </a:p>
          <a:p>
            <a:pPr lvl="1">
              <a:spcBef>
                <a:spcPts val="800"/>
              </a:spcBef>
              <a:spcAft>
                <a:spcPts val="1200"/>
              </a:spcAft>
              <a:defRPr/>
            </a:pPr>
            <a:endParaRPr lang="en-US" sz="1600" dirty="0">
              <a:solidFill>
                <a:prstClr val="black"/>
              </a:solidFill>
              <a:latin typeface="Levenim MT" panose="02010502060101010101" pitchFamily="2" charset="-79"/>
              <a:cs typeface="Levenim MT" panose="02010502060101010101" pitchFamily="2" charset="-79"/>
            </a:endParaRPr>
          </a:p>
          <a:p>
            <a:pPr marL="156641" algn="just"/>
            <a:endParaRPr lang="en-US" sz="1600" i="1" dirty="0">
              <a:solidFill>
                <a:prstClr val="black"/>
              </a:solidFill>
              <a:latin typeface="Levenim MT" panose="02010502060101010101" pitchFamily="2" charset="-79"/>
              <a:cs typeface="Levenim MT" panose="02010502060101010101" pitchFamily="2" charset="-79"/>
            </a:endParaRPr>
          </a:p>
        </p:txBody>
      </p:sp>
      <p:sp>
        <p:nvSpPr>
          <p:cNvPr id="3" name="Title 2">
            <a:extLst>
              <a:ext uri="{FF2B5EF4-FFF2-40B4-BE49-F238E27FC236}">
                <a16:creationId xmlns:a16="http://schemas.microsoft.com/office/drawing/2014/main" id="{BD57D1EC-4689-5AD2-96BC-19FE3455249C}"/>
              </a:ext>
            </a:extLst>
          </p:cNvPr>
          <p:cNvSpPr>
            <a:spLocks noGrp="1"/>
          </p:cNvSpPr>
          <p:nvPr>
            <p:ph type="ctrTitle"/>
          </p:nvPr>
        </p:nvSpPr>
        <p:spPr>
          <a:xfrm>
            <a:off x="472708" y="452616"/>
            <a:ext cx="10688128" cy="980017"/>
          </a:xfrm>
        </p:spPr>
        <p:txBody>
          <a:bodyPr/>
          <a:lstStyle/>
          <a:p>
            <a:r>
              <a:rPr lang="en-US" sz="4800" dirty="0">
                <a:solidFill>
                  <a:srgbClr val="1C1B18"/>
                </a:solidFill>
                <a:latin typeface="Playfair Display Black" pitchFamily="2" charset="0"/>
              </a:rPr>
              <a:t>Required Communications </a:t>
            </a:r>
            <a:r>
              <a:rPr lang="en-US" sz="2000" dirty="0">
                <a:solidFill>
                  <a:srgbClr val="1C1B18"/>
                </a:solidFill>
              </a:rPr>
              <a:t>(continued)</a:t>
            </a:r>
            <a:br>
              <a:rPr lang="en-US" sz="2000" dirty="0">
                <a:solidFill>
                  <a:srgbClr val="1C1B18"/>
                </a:solidFill>
              </a:rPr>
            </a:br>
            <a:endParaRPr lang="en-US" sz="2000" dirty="0"/>
          </a:p>
        </p:txBody>
      </p:sp>
    </p:spTree>
    <p:extLst>
      <p:ext uri="{BB962C8B-B14F-4D97-AF65-F5344CB8AC3E}">
        <p14:creationId xmlns:p14="http://schemas.microsoft.com/office/powerpoint/2010/main" val="159688009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981D1-6DEE-5451-784A-417B0A70CE2D}"/>
              </a:ext>
            </a:extLst>
          </p:cNvPr>
          <p:cNvSpPr txBox="1"/>
          <p:nvPr/>
        </p:nvSpPr>
        <p:spPr>
          <a:xfrm>
            <a:off x="11315700" y="6191251"/>
            <a:ext cx="699015"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17</a:t>
            </a:r>
          </a:p>
        </p:txBody>
      </p:sp>
      <p:sp>
        <p:nvSpPr>
          <p:cNvPr id="5" name="TextBox 4">
            <a:extLst>
              <a:ext uri="{FF2B5EF4-FFF2-40B4-BE49-F238E27FC236}">
                <a16:creationId xmlns:a16="http://schemas.microsoft.com/office/drawing/2014/main" id="{C5FE44E4-C663-97F9-02C7-A28DB6D63D67}"/>
              </a:ext>
            </a:extLst>
          </p:cNvPr>
          <p:cNvSpPr txBox="1"/>
          <p:nvPr/>
        </p:nvSpPr>
        <p:spPr>
          <a:xfrm>
            <a:off x="671414" y="1461894"/>
            <a:ext cx="3252800" cy="4293483"/>
          </a:xfrm>
          <a:prstGeom prst="rect">
            <a:avLst/>
          </a:prstGeom>
          <a:noFill/>
          <a:ln w="12700">
            <a:noFill/>
          </a:ln>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Aft>
                <a:spcPts val="600"/>
              </a:spcAft>
            </a:pPr>
            <a:r>
              <a:rPr lang="en-US" sz="1400" b="1" u="sng" dirty="0">
                <a:cs typeface="Times New Roman" panose="02020603050405020304" pitchFamily="18" charset="0"/>
              </a:rPr>
              <a:t>External Auditor:</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Evaluate management programs and controls to deter and detect fraud for identified risks</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Reasonable assurance that financial statements are free of material misstatement due to fraudulent financial reporting or misappropriation of assets</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Compliance with fraud standard (SAS 99)</a:t>
            </a:r>
          </a:p>
          <a:p>
            <a:pPr marL="630270" lvl="1" indent="-346093">
              <a:spcAft>
                <a:spcPts val="600"/>
              </a:spcAft>
              <a:buFont typeface="Symbol" pitchFamily="18" charset="2"/>
              <a:buChar char="¾"/>
            </a:pPr>
            <a:r>
              <a:rPr lang="en-US" sz="1400" dirty="0">
                <a:cs typeface="Times New Roman" panose="02020603050405020304" pitchFamily="18" charset="0"/>
              </a:rPr>
              <a:t>Conversations with finance and operations personnel</a:t>
            </a:r>
          </a:p>
          <a:p>
            <a:pPr marL="630270" lvl="1" indent="-346093">
              <a:spcAft>
                <a:spcPts val="600"/>
              </a:spcAft>
              <a:buFont typeface="Symbol" pitchFamily="18" charset="2"/>
              <a:buChar char="¾"/>
            </a:pPr>
            <a:r>
              <a:rPr lang="en-US" sz="1400" dirty="0">
                <a:cs typeface="Times New Roman" panose="02020603050405020304" pitchFamily="18" charset="0"/>
              </a:rPr>
              <a:t>Disaggregated analytics</a:t>
            </a:r>
          </a:p>
          <a:p>
            <a:pPr marL="630270" lvl="1" indent="-346093">
              <a:spcAft>
                <a:spcPts val="600"/>
              </a:spcAft>
              <a:buFont typeface="Symbol" pitchFamily="18" charset="2"/>
              <a:buChar char="¾"/>
            </a:pPr>
            <a:r>
              <a:rPr lang="en-US" sz="1400" dirty="0">
                <a:cs typeface="Times New Roman" panose="02020603050405020304" pitchFamily="18" charset="0"/>
              </a:rPr>
              <a:t>Surprise audit procedures</a:t>
            </a:r>
          </a:p>
          <a:p>
            <a:pPr marL="630270" lvl="1" indent="-346093">
              <a:spcAft>
                <a:spcPts val="600"/>
              </a:spcAft>
              <a:buFont typeface="Symbol" pitchFamily="18" charset="2"/>
              <a:buChar char="¾"/>
            </a:pPr>
            <a:r>
              <a:rPr lang="en-US" sz="1400" dirty="0">
                <a:cs typeface="Times New Roman" panose="02020603050405020304" pitchFamily="18" charset="0"/>
              </a:rPr>
              <a:t>Journal entry testing</a:t>
            </a:r>
          </a:p>
        </p:txBody>
      </p:sp>
      <p:grpSp>
        <p:nvGrpSpPr>
          <p:cNvPr id="6" name="Group 5">
            <a:extLst>
              <a:ext uri="{FF2B5EF4-FFF2-40B4-BE49-F238E27FC236}">
                <a16:creationId xmlns:a16="http://schemas.microsoft.com/office/drawing/2014/main" id="{928A6ECE-A79B-8F89-42A0-E6ED69D65636}"/>
              </a:ext>
            </a:extLst>
          </p:cNvPr>
          <p:cNvGrpSpPr/>
          <p:nvPr/>
        </p:nvGrpSpPr>
        <p:grpSpPr>
          <a:xfrm>
            <a:off x="4174441" y="1727509"/>
            <a:ext cx="3601464" cy="3402983"/>
            <a:chOff x="486022" y="1513840"/>
            <a:chExt cx="3961518" cy="3914140"/>
          </a:xfrm>
        </p:grpSpPr>
        <p:sp>
          <p:nvSpPr>
            <p:cNvPr id="7" name="Oval 6">
              <a:extLst>
                <a:ext uri="{FF2B5EF4-FFF2-40B4-BE49-F238E27FC236}">
                  <a16:creationId xmlns:a16="http://schemas.microsoft.com/office/drawing/2014/main" id="{C7F4178D-EED4-A0C4-0A1A-7382AAA393A7}"/>
                </a:ext>
              </a:extLst>
            </p:cNvPr>
            <p:cNvSpPr/>
            <p:nvPr/>
          </p:nvSpPr>
          <p:spPr>
            <a:xfrm>
              <a:off x="895834" y="1912102"/>
              <a:ext cx="3141894" cy="3142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6570614A-7A9D-59CB-1368-BCB20AB0D4FA}"/>
                </a:ext>
              </a:extLst>
            </p:cNvPr>
            <p:cNvSpPr/>
            <p:nvPr/>
          </p:nvSpPr>
          <p:spPr>
            <a:xfrm>
              <a:off x="486022" y="1513840"/>
              <a:ext cx="3961518" cy="391414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D7C8CC18-5C85-7BF1-340A-C996A1F210AB}"/>
                </a:ext>
              </a:extLst>
            </p:cNvPr>
            <p:cNvGrpSpPr/>
            <p:nvPr/>
          </p:nvGrpSpPr>
          <p:grpSpPr>
            <a:xfrm>
              <a:off x="1127760" y="2219857"/>
              <a:ext cx="2706994" cy="2522319"/>
              <a:chOff x="549552" y="2209800"/>
              <a:chExt cx="1996953" cy="1904542"/>
            </a:xfrm>
          </p:grpSpPr>
          <p:sp>
            <p:nvSpPr>
              <p:cNvPr id="25" name="Flowchart: Extract 24">
                <a:extLst>
                  <a:ext uri="{FF2B5EF4-FFF2-40B4-BE49-F238E27FC236}">
                    <a16:creationId xmlns:a16="http://schemas.microsoft.com/office/drawing/2014/main" id="{5B8C61C2-07D4-EC4C-2118-8F713EB6BA4B}"/>
                  </a:ext>
                </a:extLst>
              </p:cNvPr>
              <p:cNvSpPr/>
              <p:nvPr/>
            </p:nvSpPr>
            <p:spPr>
              <a:xfrm rot="16004479">
                <a:off x="1420921" y="2651906"/>
                <a:ext cx="1259182" cy="991987"/>
              </a:xfrm>
              <a:prstGeom prst="flowChartExtract">
                <a:avLst/>
              </a:prstGeom>
              <a:solidFill>
                <a:srgbClr val="0000CC"/>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26" name="Flowchart: Extract 25">
                <a:extLst>
                  <a:ext uri="{FF2B5EF4-FFF2-40B4-BE49-F238E27FC236}">
                    <a16:creationId xmlns:a16="http://schemas.microsoft.com/office/drawing/2014/main" id="{EAF74B23-9026-DCC1-FDA6-AA1C15D295F0}"/>
                  </a:ext>
                </a:extLst>
              </p:cNvPr>
              <p:cNvSpPr/>
              <p:nvPr/>
            </p:nvSpPr>
            <p:spPr>
              <a:xfrm rot="19667110">
                <a:off x="1201251" y="3095218"/>
                <a:ext cx="1223909" cy="1001421"/>
              </a:xfrm>
              <a:prstGeom prst="flowChartExtract">
                <a:avLst/>
              </a:prstGeom>
              <a:solidFill>
                <a:srgbClr val="FFC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27" name="Flowchart: Extract 26">
                <a:extLst>
                  <a:ext uri="{FF2B5EF4-FFF2-40B4-BE49-F238E27FC236}">
                    <a16:creationId xmlns:a16="http://schemas.microsoft.com/office/drawing/2014/main" id="{5FA3C41F-4C5B-2746-7E8F-A706CF2FEA7D}"/>
                  </a:ext>
                </a:extLst>
              </p:cNvPr>
              <p:cNvSpPr/>
              <p:nvPr/>
            </p:nvSpPr>
            <p:spPr>
              <a:xfrm rot="1818894">
                <a:off x="672891" y="3110399"/>
                <a:ext cx="1247301" cy="1003943"/>
              </a:xfrm>
              <a:prstGeom prst="flowChartExtract">
                <a:avLst/>
              </a:prstGeom>
              <a:solidFill>
                <a:schemeClr val="accent2">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DA51B362-5065-46B7-8E84-A6FDCC5ADF40}"/>
                  </a:ext>
                </a:extLst>
              </p:cNvPr>
              <p:cNvGrpSpPr/>
              <p:nvPr/>
            </p:nvGrpSpPr>
            <p:grpSpPr>
              <a:xfrm>
                <a:off x="549552" y="2209800"/>
                <a:ext cx="1815465" cy="1533525"/>
                <a:chOff x="549552" y="2209800"/>
                <a:chExt cx="1815465" cy="1533525"/>
              </a:xfrm>
            </p:grpSpPr>
            <p:sp>
              <p:nvSpPr>
                <p:cNvPr id="29" name="Flowchart: Extract 28">
                  <a:extLst>
                    <a:ext uri="{FF2B5EF4-FFF2-40B4-BE49-F238E27FC236}">
                      <a16:creationId xmlns:a16="http://schemas.microsoft.com/office/drawing/2014/main" id="{7CEDD32C-06F8-3DC0-25EE-9BE31135D084}"/>
                    </a:ext>
                  </a:extLst>
                </p:cNvPr>
                <p:cNvSpPr/>
                <p:nvPr/>
              </p:nvSpPr>
              <p:spPr>
                <a:xfrm rot="5400000">
                  <a:off x="482877" y="2655570"/>
                  <a:ext cx="1154430" cy="1021080"/>
                </a:xfrm>
                <a:prstGeom prst="flowChartExtract">
                  <a:avLst/>
                </a:prstGeom>
                <a:solidFill>
                  <a:schemeClr val="accent2">
                    <a:lumMod val="5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30" name="Flowchart: Extract 29">
                  <a:extLst>
                    <a:ext uri="{FF2B5EF4-FFF2-40B4-BE49-F238E27FC236}">
                      <a16:creationId xmlns:a16="http://schemas.microsoft.com/office/drawing/2014/main" id="{76B3D90C-FCE7-81CA-9A85-4E823C846250}"/>
                    </a:ext>
                  </a:extLst>
                </p:cNvPr>
                <p:cNvSpPr/>
                <p:nvPr/>
              </p:nvSpPr>
              <p:spPr>
                <a:xfrm rot="8867110">
                  <a:off x="711477" y="2225040"/>
                  <a:ext cx="1154430" cy="1021080"/>
                </a:xfrm>
                <a:prstGeom prst="flowChartExtract">
                  <a:avLst/>
                </a:prstGeom>
                <a:solidFill>
                  <a:schemeClr val="accent5">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31" name="Flowchart: Extract 30">
                  <a:extLst>
                    <a:ext uri="{FF2B5EF4-FFF2-40B4-BE49-F238E27FC236}">
                      <a16:creationId xmlns:a16="http://schemas.microsoft.com/office/drawing/2014/main" id="{5EBF7010-8BCA-A6B2-7561-523F7B6DBE86}"/>
                    </a:ext>
                  </a:extLst>
                </p:cNvPr>
                <p:cNvSpPr/>
                <p:nvPr/>
              </p:nvSpPr>
              <p:spPr>
                <a:xfrm rot="12410071">
                  <a:off x="1210587" y="2209800"/>
                  <a:ext cx="1154430" cy="1021080"/>
                </a:xfrm>
                <a:prstGeom prst="flowChartExtract">
                  <a:avLst/>
                </a:prstGeom>
                <a:solidFill>
                  <a:schemeClr val="bg2">
                    <a:lumMod val="2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grpSp>
        </p:grpSp>
        <p:sp>
          <p:nvSpPr>
            <p:cNvPr id="10" name="Oval 9">
              <a:extLst>
                <a:ext uri="{FF2B5EF4-FFF2-40B4-BE49-F238E27FC236}">
                  <a16:creationId xmlns:a16="http://schemas.microsoft.com/office/drawing/2014/main" id="{B40BBCFE-A1B8-581F-08BF-AF85148498FF}"/>
                </a:ext>
              </a:extLst>
            </p:cNvPr>
            <p:cNvSpPr/>
            <p:nvPr/>
          </p:nvSpPr>
          <p:spPr>
            <a:xfrm>
              <a:off x="993140" y="2039107"/>
              <a:ext cx="2947282" cy="2876804"/>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DC880CE-2FB7-FD08-5A09-6352D0718404}"/>
                </a:ext>
              </a:extLst>
            </p:cNvPr>
            <p:cNvSpPr/>
            <p:nvPr/>
          </p:nvSpPr>
          <p:spPr>
            <a:xfrm>
              <a:off x="901994" y="1765195"/>
              <a:ext cx="3096347" cy="2550188"/>
            </a:xfrm>
            <a:prstGeom prst="rect">
              <a:avLst/>
            </a:prstGeom>
            <a:noFill/>
          </p:spPr>
          <p:txBody>
            <a:bodyPr spcFirstLastPara="1" wrap="none" lIns="91440" tIns="45720" rIns="91440" bIns="45720" numCol="1">
              <a:prstTxWarp prst="textArchUp">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AUDIT COMMITTEE</a:t>
              </a:r>
            </a:p>
          </p:txBody>
        </p:sp>
        <p:sp>
          <p:nvSpPr>
            <p:cNvPr id="12" name="Rectangle 11">
              <a:extLst>
                <a:ext uri="{FF2B5EF4-FFF2-40B4-BE49-F238E27FC236}">
                  <a16:creationId xmlns:a16="http://schemas.microsoft.com/office/drawing/2014/main" id="{99E76033-E614-141D-5D21-B6F0D46B72AC}"/>
                </a:ext>
              </a:extLst>
            </p:cNvPr>
            <p:cNvSpPr/>
            <p:nvPr/>
          </p:nvSpPr>
          <p:spPr>
            <a:xfrm>
              <a:off x="803385" y="2372442"/>
              <a:ext cx="3346812" cy="2887019"/>
            </a:xfrm>
            <a:prstGeom prst="rect">
              <a:avLst/>
            </a:prstGeom>
            <a:noFill/>
          </p:spPr>
          <p:txBody>
            <a:bodyPr spcFirstLastPara="1" wrap="none" lIns="91440" tIns="45720" rIns="91440" bIns="45720" numCol="1">
              <a:prstTxWarp prst="textArchDown">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SENIOR MANAGEMENT</a:t>
              </a:r>
            </a:p>
          </p:txBody>
        </p:sp>
        <p:sp>
          <p:nvSpPr>
            <p:cNvPr id="13" name="Rectangle 12">
              <a:extLst>
                <a:ext uri="{FF2B5EF4-FFF2-40B4-BE49-F238E27FC236}">
                  <a16:creationId xmlns:a16="http://schemas.microsoft.com/office/drawing/2014/main" id="{5207BD68-EBD7-621E-2E94-1EB6E93CE752}"/>
                </a:ext>
              </a:extLst>
            </p:cNvPr>
            <p:cNvSpPr/>
            <p:nvPr/>
          </p:nvSpPr>
          <p:spPr>
            <a:xfrm>
              <a:off x="1372276" y="2067142"/>
              <a:ext cx="2145624" cy="1572678"/>
            </a:xfrm>
            <a:prstGeom prst="rect">
              <a:avLst/>
            </a:prstGeom>
            <a:noFill/>
          </p:spPr>
          <p:txBody>
            <a:bodyPr spcFirstLastPara="1" wrap="none" lIns="91440" tIns="45720" rIns="91440" bIns="45720" numCol="1">
              <a:prstTxWarp prst="textArchUp">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1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Financial Reporting Risk</a:t>
              </a:r>
            </a:p>
          </p:txBody>
        </p:sp>
        <p:sp>
          <p:nvSpPr>
            <p:cNvPr id="14" name="Rectangle 13">
              <a:extLst>
                <a:ext uri="{FF2B5EF4-FFF2-40B4-BE49-F238E27FC236}">
                  <a16:creationId xmlns:a16="http://schemas.microsoft.com/office/drawing/2014/main" id="{E757D9B8-D13B-2C90-9F3C-B2A59CE5C668}"/>
                </a:ext>
              </a:extLst>
            </p:cNvPr>
            <p:cNvSpPr/>
            <p:nvPr/>
          </p:nvSpPr>
          <p:spPr>
            <a:xfrm rot="17883628">
              <a:off x="1400612" y="2340254"/>
              <a:ext cx="2552643" cy="2497897"/>
            </a:xfrm>
            <a:prstGeom prst="rect">
              <a:avLst/>
            </a:prstGeom>
            <a:noFill/>
          </p:spPr>
          <p:txBody>
            <a:bodyPr spcFirstLastPara="1" wrap="none" lIns="91440" tIns="45720" rIns="91440" bIns="45720" numCol="1">
              <a:prstTxWarp prst="textArchDown">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1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Compliance Risk</a:t>
              </a:r>
            </a:p>
          </p:txBody>
        </p:sp>
        <p:sp>
          <p:nvSpPr>
            <p:cNvPr id="15" name="Rectangle 14">
              <a:extLst>
                <a:ext uri="{FF2B5EF4-FFF2-40B4-BE49-F238E27FC236}">
                  <a16:creationId xmlns:a16="http://schemas.microsoft.com/office/drawing/2014/main" id="{39B03B37-0277-DD42-B4C0-EBC6C53A3A32}"/>
                </a:ext>
              </a:extLst>
            </p:cNvPr>
            <p:cNvSpPr/>
            <p:nvPr/>
          </p:nvSpPr>
          <p:spPr>
            <a:xfrm rot="3556639">
              <a:off x="949389" y="2269634"/>
              <a:ext cx="2645646" cy="2572708"/>
            </a:xfrm>
            <a:prstGeom prst="rect">
              <a:avLst/>
            </a:prstGeom>
            <a:noFill/>
          </p:spPr>
          <p:txBody>
            <a:bodyPr spcFirstLastPara="1" wrap="none" lIns="91440" tIns="45720" rIns="91440" bIns="45720" numCol="1">
              <a:prstTxWarp prst="textArchDown">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1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Operational Risk</a:t>
              </a:r>
            </a:p>
          </p:txBody>
        </p:sp>
        <p:sp>
          <p:nvSpPr>
            <p:cNvPr id="16" name="TextBox 83">
              <a:extLst>
                <a:ext uri="{FF2B5EF4-FFF2-40B4-BE49-F238E27FC236}">
                  <a16:creationId xmlns:a16="http://schemas.microsoft.com/office/drawing/2014/main" id="{0F9F8FD7-30D0-2681-7D31-FF2F1CD8A0C3}"/>
                </a:ext>
              </a:extLst>
            </p:cNvPr>
            <p:cNvSpPr txBox="1"/>
            <p:nvPr/>
          </p:nvSpPr>
          <p:spPr>
            <a:xfrm>
              <a:off x="1524000" y="3980180"/>
              <a:ext cx="985520" cy="522161"/>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850" dirty="0">
                  <a:solidFill>
                    <a:schemeClr val="bg1"/>
                  </a:solidFill>
                  <a:latin typeface="Times New Roman" panose="02020603050405020304" pitchFamily="18" charset="0"/>
                  <a:cs typeface="Times New Roman" panose="02020603050405020304" pitchFamily="18" charset="0"/>
                </a:rPr>
                <a:t>Revenue &amp; Assets Obtained by Fraud</a:t>
              </a:r>
            </a:p>
          </p:txBody>
        </p:sp>
        <p:sp>
          <p:nvSpPr>
            <p:cNvPr id="17" name="TextBox 84">
              <a:extLst>
                <a:ext uri="{FF2B5EF4-FFF2-40B4-BE49-F238E27FC236}">
                  <a16:creationId xmlns:a16="http://schemas.microsoft.com/office/drawing/2014/main" id="{37159197-A4EC-C89A-9577-523BFA3EB748}"/>
                </a:ext>
              </a:extLst>
            </p:cNvPr>
            <p:cNvSpPr txBox="1"/>
            <p:nvPr/>
          </p:nvSpPr>
          <p:spPr>
            <a:xfrm>
              <a:off x="2700020" y="3322320"/>
              <a:ext cx="1107440" cy="371707"/>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850" dirty="0">
                  <a:solidFill>
                    <a:schemeClr val="bg1"/>
                  </a:solidFill>
                  <a:latin typeface="Times New Roman" panose="02020603050405020304" pitchFamily="18" charset="0"/>
                  <a:cs typeface="Times New Roman" panose="02020603050405020304" pitchFamily="18" charset="0"/>
                </a:rPr>
                <a:t>Misappropriation of Assets</a:t>
              </a:r>
            </a:p>
          </p:txBody>
        </p:sp>
        <p:sp>
          <p:nvSpPr>
            <p:cNvPr id="18" name="TextBox 85">
              <a:extLst>
                <a:ext uri="{FF2B5EF4-FFF2-40B4-BE49-F238E27FC236}">
                  <a16:creationId xmlns:a16="http://schemas.microsoft.com/office/drawing/2014/main" id="{0F6E09EF-50DF-9356-D1BD-5E32B399C27D}"/>
                </a:ext>
              </a:extLst>
            </p:cNvPr>
            <p:cNvSpPr txBox="1"/>
            <p:nvPr/>
          </p:nvSpPr>
          <p:spPr>
            <a:xfrm>
              <a:off x="2405380" y="2440940"/>
              <a:ext cx="985520" cy="522161"/>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850" dirty="0">
                  <a:solidFill>
                    <a:schemeClr val="bg1"/>
                  </a:solidFill>
                  <a:latin typeface="Times New Roman" panose="02020603050405020304" pitchFamily="18" charset="0"/>
                  <a:cs typeface="Times New Roman" panose="02020603050405020304" pitchFamily="18" charset="0"/>
                </a:rPr>
                <a:t>Fraudulent Financial Reporting</a:t>
              </a:r>
            </a:p>
          </p:txBody>
        </p:sp>
        <p:sp>
          <p:nvSpPr>
            <p:cNvPr id="19" name="TextBox 86">
              <a:extLst>
                <a:ext uri="{FF2B5EF4-FFF2-40B4-BE49-F238E27FC236}">
                  <a16:creationId xmlns:a16="http://schemas.microsoft.com/office/drawing/2014/main" id="{9EEDB151-252B-D7D4-463E-9BB2FECEFD07}"/>
                </a:ext>
              </a:extLst>
            </p:cNvPr>
            <p:cNvSpPr txBox="1"/>
            <p:nvPr/>
          </p:nvSpPr>
          <p:spPr>
            <a:xfrm>
              <a:off x="1104899" y="3230880"/>
              <a:ext cx="985520" cy="672613"/>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850" dirty="0">
                  <a:solidFill>
                    <a:schemeClr val="bg1"/>
                  </a:solidFill>
                  <a:latin typeface="Times New Roman" panose="02020603050405020304" pitchFamily="18" charset="0"/>
                  <a:cs typeface="Times New Roman" panose="02020603050405020304" pitchFamily="18" charset="0"/>
                </a:rPr>
                <a:t>Costs &amp; Expenses Avoided by Fraud</a:t>
              </a:r>
            </a:p>
          </p:txBody>
        </p:sp>
        <p:sp>
          <p:nvSpPr>
            <p:cNvPr id="20" name="TextBox 87">
              <a:extLst>
                <a:ext uri="{FF2B5EF4-FFF2-40B4-BE49-F238E27FC236}">
                  <a16:creationId xmlns:a16="http://schemas.microsoft.com/office/drawing/2014/main" id="{1EC07336-D5D0-3A20-AFAC-52A6E6D4CD97}"/>
                </a:ext>
              </a:extLst>
            </p:cNvPr>
            <p:cNvSpPr txBox="1"/>
            <p:nvPr/>
          </p:nvSpPr>
          <p:spPr>
            <a:xfrm>
              <a:off x="1490979" y="2349500"/>
              <a:ext cx="1046480" cy="77881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800" dirty="0">
                  <a:solidFill>
                    <a:schemeClr val="bg1"/>
                  </a:solidFill>
                  <a:latin typeface="Times New Roman" panose="02020603050405020304" pitchFamily="18" charset="0"/>
                  <a:cs typeface="Times New Roman" panose="02020603050405020304" pitchFamily="18" charset="0"/>
                </a:rPr>
                <a:t>Financial Misconduct by Member(s) of </a:t>
              </a:r>
              <a:br>
                <a:rPr lang="en-US" sz="800" dirty="0">
                  <a:solidFill>
                    <a:schemeClr val="bg1"/>
                  </a:solidFill>
                  <a:latin typeface="Times New Roman" panose="02020603050405020304" pitchFamily="18" charset="0"/>
                  <a:cs typeface="Times New Roman" panose="02020603050405020304" pitchFamily="18" charset="0"/>
                </a:rPr>
              </a:br>
              <a:r>
                <a:rPr lang="en-US" sz="800" dirty="0">
                  <a:solidFill>
                    <a:schemeClr val="bg1"/>
                  </a:solidFill>
                  <a:latin typeface="Times New Roman" panose="02020603050405020304" pitchFamily="18" charset="0"/>
                  <a:cs typeface="Times New Roman" panose="02020603050405020304" pitchFamily="18" charset="0"/>
                </a:rPr>
                <a:t>Sr. Management </a:t>
              </a:r>
              <a:br>
                <a:rPr lang="en-US" sz="800" dirty="0">
                  <a:solidFill>
                    <a:schemeClr val="bg1"/>
                  </a:solidFill>
                  <a:latin typeface="Times New Roman" panose="02020603050405020304" pitchFamily="18" charset="0"/>
                  <a:cs typeface="Times New Roman" panose="02020603050405020304" pitchFamily="18" charset="0"/>
                </a:rPr>
              </a:br>
              <a:r>
                <a:rPr lang="en-US" sz="800" dirty="0">
                  <a:solidFill>
                    <a:schemeClr val="bg1"/>
                  </a:solidFill>
                  <a:latin typeface="Times New Roman" panose="02020603050405020304" pitchFamily="18" charset="0"/>
                  <a:cs typeface="Times New Roman" panose="02020603050405020304" pitchFamily="18" charset="0"/>
                </a:rPr>
                <a:t>of the Board</a:t>
              </a:r>
            </a:p>
          </p:txBody>
        </p:sp>
        <p:sp>
          <p:nvSpPr>
            <p:cNvPr id="21" name="TextBox 88">
              <a:extLst>
                <a:ext uri="{FF2B5EF4-FFF2-40B4-BE49-F238E27FC236}">
                  <a16:creationId xmlns:a16="http://schemas.microsoft.com/office/drawing/2014/main" id="{22364EAC-04C5-330D-AA94-7FFA2D09571B}"/>
                </a:ext>
              </a:extLst>
            </p:cNvPr>
            <p:cNvSpPr txBox="1"/>
            <p:nvPr/>
          </p:nvSpPr>
          <p:spPr>
            <a:xfrm>
              <a:off x="2481580" y="3957320"/>
              <a:ext cx="985520" cy="637213"/>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800" dirty="0">
                  <a:solidFill>
                    <a:schemeClr val="bg2">
                      <a:lumMod val="10000"/>
                    </a:schemeClr>
                  </a:solidFill>
                  <a:latin typeface="Times New Roman" panose="02020603050405020304" pitchFamily="18" charset="0"/>
                  <a:cs typeface="Times New Roman" panose="02020603050405020304" pitchFamily="18" charset="0"/>
                </a:rPr>
                <a:t>Expenditures &amp; Liabilities </a:t>
              </a:r>
              <a:br>
                <a:rPr lang="en-US" sz="800" dirty="0">
                  <a:solidFill>
                    <a:schemeClr val="bg2">
                      <a:lumMod val="10000"/>
                    </a:schemeClr>
                  </a:solidFill>
                  <a:latin typeface="Times New Roman" panose="02020603050405020304" pitchFamily="18" charset="0"/>
                  <a:cs typeface="Times New Roman" panose="02020603050405020304" pitchFamily="18" charset="0"/>
                </a:rPr>
              </a:br>
              <a:r>
                <a:rPr lang="en-US" sz="800" dirty="0">
                  <a:solidFill>
                    <a:schemeClr val="bg2">
                      <a:lumMod val="10000"/>
                    </a:schemeClr>
                  </a:solidFill>
                  <a:latin typeface="Times New Roman" panose="02020603050405020304" pitchFamily="18" charset="0"/>
                  <a:cs typeface="Times New Roman" panose="02020603050405020304" pitchFamily="18" charset="0"/>
                </a:rPr>
                <a:t>for an Improper Purpose</a:t>
              </a:r>
            </a:p>
          </p:txBody>
        </p:sp>
        <p:sp>
          <p:nvSpPr>
            <p:cNvPr id="22" name="Arc 21">
              <a:extLst>
                <a:ext uri="{FF2B5EF4-FFF2-40B4-BE49-F238E27FC236}">
                  <a16:creationId xmlns:a16="http://schemas.microsoft.com/office/drawing/2014/main" id="{B354919C-E495-8108-0422-6EB046839A85}"/>
                </a:ext>
              </a:extLst>
            </p:cNvPr>
            <p:cNvSpPr/>
            <p:nvPr/>
          </p:nvSpPr>
          <p:spPr>
            <a:xfrm rot="18369890" flipH="1">
              <a:off x="811712" y="2422663"/>
              <a:ext cx="1908891" cy="1292855"/>
            </a:xfrm>
            <a:prstGeom prst="arc">
              <a:avLst>
                <a:gd name="adj1" fmla="val 13860217"/>
                <a:gd name="adj2" fmla="val 20380777"/>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23" name="Arc 22">
              <a:extLst>
                <a:ext uri="{FF2B5EF4-FFF2-40B4-BE49-F238E27FC236}">
                  <a16:creationId xmlns:a16="http://schemas.microsoft.com/office/drawing/2014/main" id="{94CD922D-64BF-578B-EBD7-9AA2319524DD}"/>
                </a:ext>
              </a:extLst>
            </p:cNvPr>
            <p:cNvSpPr/>
            <p:nvPr/>
          </p:nvSpPr>
          <p:spPr>
            <a:xfrm rot="3230110">
              <a:off x="2203632" y="2382023"/>
              <a:ext cx="1908891" cy="1292855"/>
            </a:xfrm>
            <a:prstGeom prst="arc">
              <a:avLst>
                <a:gd name="adj1" fmla="val 13860217"/>
                <a:gd name="adj2" fmla="val 20380777"/>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sp>
          <p:nvSpPr>
            <p:cNvPr id="24" name="Arc 23">
              <a:extLst>
                <a:ext uri="{FF2B5EF4-FFF2-40B4-BE49-F238E27FC236}">
                  <a16:creationId xmlns:a16="http://schemas.microsoft.com/office/drawing/2014/main" id="{73F190B8-672E-65F9-2602-177268E013A2}"/>
                </a:ext>
              </a:extLst>
            </p:cNvPr>
            <p:cNvSpPr/>
            <p:nvPr/>
          </p:nvSpPr>
          <p:spPr>
            <a:xfrm rot="9937953">
              <a:off x="1705790" y="3631703"/>
              <a:ext cx="1908891" cy="1292855"/>
            </a:xfrm>
            <a:prstGeom prst="arc">
              <a:avLst>
                <a:gd name="adj1" fmla="val 13860217"/>
                <a:gd name="adj2" fmla="val 20380777"/>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1800" dirty="0">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0C02A275-CD0A-2E1C-9A89-8FE241AAF7C1}"/>
              </a:ext>
            </a:extLst>
          </p:cNvPr>
          <p:cNvSpPr txBox="1"/>
          <p:nvPr/>
        </p:nvSpPr>
        <p:spPr>
          <a:xfrm>
            <a:off x="8051293" y="1461894"/>
            <a:ext cx="3023107" cy="1538883"/>
          </a:xfrm>
          <a:prstGeom prst="rect">
            <a:avLst/>
          </a:prstGeom>
          <a:noFill/>
          <a:ln w="12700">
            <a:noFill/>
          </a:ln>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Aft>
                <a:spcPts val="600"/>
              </a:spcAft>
            </a:pPr>
            <a:r>
              <a:rPr lang="en-US" sz="1400" b="1" u="sng" dirty="0">
                <a:cs typeface="Times New Roman" panose="02020603050405020304" pitchFamily="18" charset="0"/>
              </a:rPr>
              <a:t>Management:</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CFO/Controller: controls to deter and detect fraud</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General Counsel/Compliance: monitoring</a:t>
            </a:r>
          </a:p>
        </p:txBody>
      </p:sp>
      <p:sp>
        <p:nvSpPr>
          <p:cNvPr id="33" name="TextBox 32">
            <a:extLst>
              <a:ext uri="{FF2B5EF4-FFF2-40B4-BE49-F238E27FC236}">
                <a16:creationId xmlns:a16="http://schemas.microsoft.com/office/drawing/2014/main" id="{BC042ABB-9280-3364-19ED-F2BE220A31CD}"/>
              </a:ext>
            </a:extLst>
          </p:cNvPr>
          <p:cNvSpPr txBox="1"/>
          <p:nvPr/>
        </p:nvSpPr>
        <p:spPr>
          <a:xfrm>
            <a:off x="8124248" y="3214502"/>
            <a:ext cx="2950152" cy="2123658"/>
          </a:xfrm>
          <a:prstGeom prst="rect">
            <a:avLst/>
          </a:prstGeom>
          <a:noFill/>
          <a:ln w="12700">
            <a:noFill/>
          </a:ln>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Aft>
                <a:spcPts val="600"/>
              </a:spcAft>
            </a:pPr>
            <a:r>
              <a:rPr lang="en-US" sz="1400" b="1" u="sng" dirty="0">
                <a:cs typeface="Times New Roman" panose="02020603050405020304" pitchFamily="18" charset="0"/>
              </a:rPr>
              <a:t>Audit Committee:</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Evaluate management identification of fraud risk</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Evaluate implementation of fraud controls</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Reinforce “tone at the top”</a:t>
            </a:r>
          </a:p>
          <a:p>
            <a:pPr marL="233375" indent="-233375">
              <a:spcAft>
                <a:spcPts val="600"/>
              </a:spcAft>
              <a:buClr>
                <a:srgbClr val="003FBC"/>
              </a:buClr>
              <a:buFont typeface="Wingdings 2" pitchFamily="18" charset="2"/>
              <a:buChar char=""/>
            </a:pPr>
            <a:r>
              <a:rPr lang="en-US" sz="1400" dirty="0">
                <a:cs typeface="Times New Roman" panose="02020603050405020304" pitchFamily="18" charset="0"/>
              </a:rPr>
              <a:t>Conduct special investigations</a:t>
            </a:r>
            <a:endParaRPr lang="en-US" sz="1600" dirty="0">
              <a:cs typeface="Times New Roman" panose="02020603050405020304" pitchFamily="18" charset="0"/>
            </a:endParaRPr>
          </a:p>
        </p:txBody>
      </p:sp>
      <p:sp>
        <p:nvSpPr>
          <p:cNvPr id="34" name="AutoShape 2">
            <a:extLst>
              <a:ext uri="{FF2B5EF4-FFF2-40B4-BE49-F238E27FC236}">
                <a16:creationId xmlns:a16="http://schemas.microsoft.com/office/drawing/2014/main" id="{53F2C75F-2681-BB27-2354-8753175C2DD7}"/>
              </a:ext>
            </a:extLst>
          </p:cNvPr>
          <p:cNvSpPr/>
          <p:nvPr/>
        </p:nvSpPr>
        <p:spPr>
          <a:xfrm>
            <a:off x="0" y="0"/>
            <a:ext cx="271236" cy="6858000"/>
          </a:xfrm>
          <a:prstGeom prst="rect">
            <a:avLst/>
          </a:prstGeom>
          <a:solidFill>
            <a:srgbClr val="003F6F"/>
          </a:solidFill>
        </p:spPr>
        <p:txBody>
          <a:bodyPr/>
          <a:lstStyle/>
          <a:p>
            <a:endParaRPr lang="en-US" dirty="0"/>
          </a:p>
        </p:txBody>
      </p:sp>
      <p:sp>
        <p:nvSpPr>
          <p:cNvPr id="35" name="Title 34">
            <a:extLst>
              <a:ext uri="{FF2B5EF4-FFF2-40B4-BE49-F238E27FC236}">
                <a16:creationId xmlns:a16="http://schemas.microsoft.com/office/drawing/2014/main" id="{6A719061-06A0-2A90-4C3B-65F7CBCEA2B1}"/>
              </a:ext>
            </a:extLst>
          </p:cNvPr>
          <p:cNvSpPr>
            <a:spLocks noGrp="1"/>
          </p:cNvSpPr>
          <p:nvPr>
            <p:ph type="ctrTitle"/>
          </p:nvPr>
        </p:nvSpPr>
        <p:spPr>
          <a:xfrm>
            <a:off x="296963" y="365307"/>
            <a:ext cx="11430000" cy="980017"/>
          </a:xfrm>
        </p:spPr>
        <p:txBody>
          <a:bodyPr anchor="t"/>
          <a:lstStyle/>
          <a:p>
            <a:r>
              <a:rPr lang="en-US" sz="4800" dirty="0">
                <a:solidFill>
                  <a:srgbClr val="1C1B18"/>
                </a:solidFill>
                <a:latin typeface="Playfair Display Black" pitchFamily="2" charset="0"/>
              </a:rPr>
              <a:t>Responsibility for Mitigating Fraud</a:t>
            </a:r>
            <a:br>
              <a:rPr lang="en-US" sz="6000" dirty="0">
                <a:solidFill>
                  <a:srgbClr val="1C1B18"/>
                </a:solidFill>
                <a:latin typeface="Playfair Display Black"/>
              </a:rPr>
            </a:br>
            <a:endParaRPr lang="en-US" dirty="0"/>
          </a:p>
        </p:txBody>
      </p:sp>
    </p:spTree>
    <p:extLst>
      <p:ext uri="{BB962C8B-B14F-4D97-AF65-F5344CB8AC3E}">
        <p14:creationId xmlns:p14="http://schemas.microsoft.com/office/powerpoint/2010/main" val="29213451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5">
            <a:extLst>
              <a:ext uri="{FF2B5EF4-FFF2-40B4-BE49-F238E27FC236}">
                <a16:creationId xmlns:a16="http://schemas.microsoft.com/office/drawing/2014/main" id="{6F1E4C78-9EDE-4A50-FFFA-C71D605DC3C9}"/>
              </a:ext>
            </a:extLst>
          </p:cNvPr>
          <p:cNvSpPr txBox="1">
            <a:spLocks noChangeArrowheads="1"/>
          </p:cNvSpPr>
          <p:nvPr/>
        </p:nvSpPr>
        <p:spPr bwMode="auto">
          <a:xfrm>
            <a:off x="579759" y="1572219"/>
            <a:ext cx="6532241"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ct val="100000"/>
              </a:lnSpc>
              <a:spcBef>
                <a:spcPct val="0"/>
              </a:spcBef>
              <a:spcAft>
                <a:spcPts val="600"/>
              </a:spcAft>
              <a:buNone/>
            </a:pPr>
            <a:r>
              <a:rPr lang="en-US" altLang="en-US" sz="2000" dirty="0">
                <a:latin typeface="Urbanist" panose="020B0A04040200000203" pitchFamily="34" charset="0"/>
                <a:ea typeface="Urbanist" panose="020B0A04040200000203" pitchFamily="34" charset="0"/>
                <a:cs typeface="Urbanist" panose="020B0A04040200000203" pitchFamily="34" charset="0"/>
              </a:rPr>
              <a:t>We will consistently deliver a </a:t>
            </a:r>
            <a:r>
              <a:rPr lang="en-US" altLang="en-US" sz="2000" b="1" dirty="0">
                <a:latin typeface="Urbanist" panose="020B0A04040200000203" pitchFamily="34" charset="0"/>
                <a:ea typeface="Urbanist" panose="020B0A04040200000203" pitchFamily="34" charset="0"/>
                <a:cs typeface="Urbanist" panose="020B0A04040200000203" pitchFamily="34" charset="0"/>
              </a:rPr>
              <a:t>Quality Product </a:t>
            </a:r>
            <a:r>
              <a:rPr lang="en-US" altLang="en-US" sz="2000" dirty="0">
                <a:latin typeface="Urbanist" panose="020B0A04040200000203" pitchFamily="34" charset="0"/>
                <a:ea typeface="Urbanist" panose="020B0A04040200000203" pitchFamily="34" charset="0"/>
                <a:cs typeface="Urbanist" panose="020B0A04040200000203" pitchFamily="34" charset="0"/>
              </a:rPr>
              <a:t>and </a:t>
            </a:r>
            <a:r>
              <a:rPr lang="en-US" altLang="en-US" sz="2000" b="1" dirty="0">
                <a:latin typeface="Urbanist" panose="020B0A04040200000203" pitchFamily="34" charset="0"/>
                <a:ea typeface="Urbanist" panose="020B0A04040200000203" pitchFamily="34" charset="0"/>
                <a:cs typeface="Urbanist" panose="020B0A04040200000203" pitchFamily="34" charset="0"/>
              </a:rPr>
              <a:t>Quality Service </a:t>
            </a:r>
            <a:r>
              <a:rPr lang="en-US" altLang="en-US" sz="2000" dirty="0">
                <a:latin typeface="Urbanist" panose="020B0A04040200000203" pitchFamily="34" charset="0"/>
                <a:ea typeface="Urbanist" panose="020B0A04040200000203" pitchFamily="34" charset="0"/>
                <a:cs typeface="Urbanist" panose="020B0A04040200000203" pitchFamily="34" charset="0"/>
              </a:rPr>
              <a:t>so that we have the opportunity to establish a </a:t>
            </a:r>
            <a:r>
              <a:rPr lang="en-US" altLang="en-US" sz="2000" b="1" dirty="0">
                <a:latin typeface="Urbanist" panose="020B0A04040200000203" pitchFamily="34" charset="0"/>
                <a:ea typeface="Urbanist" panose="020B0A04040200000203" pitchFamily="34" charset="0"/>
                <a:cs typeface="Urbanist" panose="020B0A04040200000203" pitchFamily="34" charset="0"/>
              </a:rPr>
              <a:t>Quality Relationship </a:t>
            </a:r>
            <a:r>
              <a:rPr lang="en-US" altLang="en-US" sz="2000" dirty="0">
                <a:latin typeface="Urbanist" panose="020B0A04040200000203" pitchFamily="34" charset="0"/>
                <a:ea typeface="Urbanist" panose="020B0A04040200000203" pitchFamily="34" charset="0"/>
                <a:cs typeface="Urbanist" panose="020B0A04040200000203" pitchFamily="34" charset="0"/>
              </a:rPr>
              <a:t>with you, allowing us to provide you with </a:t>
            </a:r>
            <a:r>
              <a:rPr lang="en-US" altLang="en-US" sz="2000" b="1" dirty="0">
                <a:latin typeface="Urbanist" panose="020B0A04040200000203" pitchFamily="34" charset="0"/>
                <a:ea typeface="Urbanist" panose="020B0A04040200000203" pitchFamily="34" charset="0"/>
                <a:cs typeface="Urbanist" panose="020B0A04040200000203" pitchFamily="34" charset="0"/>
              </a:rPr>
              <a:t>Quality Knowledge </a:t>
            </a:r>
            <a:r>
              <a:rPr lang="en-US" altLang="en-US" sz="2000" dirty="0">
                <a:latin typeface="Urbanist" panose="020B0A04040200000203" pitchFamily="34" charset="0"/>
                <a:ea typeface="Urbanist" panose="020B0A04040200000203" pitchFamily="34" charset="0"/>
                <a:cs typeface="Urbanist" panose="020B0A04040200000203" pitchFamily="34" charset="0"/>
              </a:rPr>
              <a:t>for your continual success.  Only after we have provided you with the knowledge that enables your business to grow and prosper, </a:t>
            </a:r>
            <a:r>
              <a:rPr lang="en-US" altLang="en-US" sz="2000" dirty="0">
                <a:latin typeface="Levenim MT" panose="02010502060101010101" pitchFamily="2" charset="-79"/>
                <a:ea typeface="Urbanist" panose="020B0A04040200000203" pitchFamily="34" charset="0"/>
                <a:cs typeface="Levenim MT" panose="02010502060101010101" pitchFamily="2" charset="-79"/>
              </a:rPr>
              <a:t>we</a:t>
            </a:r>
            <a:r>
              <a:rPr lang="en-US" altLang="en-US" sz="2000" dirty="0">
                <a:latin typeface="Urbanist" panose="020B0A04040200000203" pitchFamily="34" charset="0"/>
                <a:ea typeface="Urbanist" panose="020B0A04040200000203" pitchFamily="34" charset="0"/>
                <a:cs typeface="Urbanist" panose="020B0A04040200000203" pitchFamily="34" charset="0"/>
              </a:rPr>
              <a:t> have </a:t>
            </a:r>
            <a:r>
              <a:rPr lang="en-US" altLang="en-US" sz="2000" b="1" i="1" dirty="0">
                <a:latin typeface="Urbanist" panose="020B0A04040200000203" pitchFamily="34" charset="0"/>
                <a:ea typeface="Urbanist" panose="020B0A04040200000203" pitchFamily="34" charset="0"/>
                <a:cs typeface="Urbanist" panose="020B0A04040200000203" pitchFamily="34" charset="0"/>
              </a:rPr>
              <a:t>hit the bullseye!</a:t>
            </a:r>
            <a:r>
              <a:rPr lang="en-US" altLang="en-US" sz="2000" dirty="0">
                <a:latin typeface="Urbanist" panose="020B0A04040200000203" pitchFamily="34" charset="0"/>
                <a:ea typeface="Urbanist" panose="020B0A04040200000203" pitchFamily="34" charset="0"/>
                <a:cs typeface="Urbanist" panose="020B0A04040200000203" pitchFamily="34" charset="0"/>
              </a:rPr>
              <a:t> </a:t>
            </a:r>
          </a:p>
          <a:p>
            <a:pPr algn="just">
              <a:lnSpc>
                <a:spcPct val="100000"/>
              </a:lnSpc>
              <a:spcBef>
                <a:spcPct val="0"/>
              </a:spcBef>
              <a:spcAft>
                <a:spcPts val="600"/>
              </a:spcAft>
              <a:buNone/>
            </a:pPr>
            <a:endParaRPr lang="en-US" altLang="en-US" sz="2000" dirty="0">
              <a:latin typeface="Urbanist" panose="020B0A04040200000203" pitchFamily="34" charset="0"/>
              <a:ea typeface="Urbanist" panose="020B0A04040200000203" pitchFamily="34" charset="0"/>
              <a:cs typeface="Urbanist" panose="020B0A04040200000203" pitchFamily="34" charset="0"/>
            </a:endParaRPr>
          </a:p>
          <a:p>
            <a:pPr algn="just">
              <a:lnSpc>
                <a:spcPct val="100000"/>
              </a:lnSpc>
              <a:spcBef>
                <a:spcPct val="0"/>
              </a:spcBef>
              <a:spcAft>
                <a:spcPts val="600"/>
              </a:spcAft>
              <a:buNone/>
            </a:pPr>
            <a:r>
              <a:rPr lang="en-US" altLang="en-US" sz="2000" dirty="0">
                <a:latin typeface="Urbanist" panose="020B0A04040200000203" pitchFamily="34" charset="0"/>
                <a:ea typeface="Urbanist" panose="020B0A04040200000203" pitchFamily="34" charset="0"/>
                <a:cs typeface="Urbanist" panose="020B0A04040200000203" pitchFamily="34" charset="0"/>
              </a:rPr>
              <a:t>Our commitment to you is the execution of our </a:t>
            </a:r>
            <a:r>
              <a:rPr lang="en-US" altLang="en-US" sz="2000" b="1" dirty="0">
                <a:latin typeface="Urbanist" panose="020B0A04040200000203" pitchFamily="34" charset="0"/>
                <a:ea typeface="Urbanist" panose="020B0A04040200000203" pitchFamily="34" charset="0"/>
                <a:cs typeface="Urbanist" panose="020B0A04040200000203" pitchFamily="34" charset="0"/>
              </a:rPr>
              <a:t>Bullseye Philosophy</a:t>
            </a:r>
            <a:r>
              <a:rPr lang="en-US" altLang="en-US" sz="2000" dirty="0">
                <a:latin typeface="Urbanist" panose="020B0A04040200000203" pitchFamily="34" charset="0"/>
                <a:ea typeface="Urbanist" panose="020B0A04040200000203" pitchFamily="34" charset="0"/>
                <a:cs typeface="Urbanist" panose="020B0A04040200000203" pitchFamily="34" charset="0"/>
              </a:rPr>
              <a:t>. We execute this philosophy for every client, on every engagement, every time.</a:t>
            </a:r>
          </a:p>
        </p:txBody>
      </p:sp>
      <p:sp>
        <p:nvSpPr>
          <p:cNvPr id="10" name="TextBox 38">
            <a:extLst>
              <a:ext uri="{FF2B5EF4-FFF2-40B4-BE49-F238E27FC236}">
                <a16:creationId xmlns:a16="http://schemas.microsoft.com/office/drawing/2014/main" id="{986300EC-4E47-C7C1-EA5F-01C2D4E86FE9}"/>
              </a:ext>
            </a:extLst>
          </p:cNvPr>
          <p:cNvSpPr txBox="1"/>
          <p:nvPr/>
        </p:nvSpPr>
        <p:spPr>
          <a:xfrm>
            <a:off x="596693" y="575186"/>
            <a:ext cx="10820400"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4800" b="1" dirty="0">
                <a:latin typeface="Playfair Display Black" pitchFamily="2" charset="0"/>
              </a:rPr>
              <a:t>SBC’s Service Pledge to You</a:t>
            </a:r>
          </a:p>
        </p:txBody>
      </p:sp>
      <p:sp>
        <p:nvSpPr>
          <p:cNvPr id="2" name="AutoShape 2">
            <a:extLst>
              <a:ext uri="{FF2B5EF4-FFF2-40B4-BE49-F238E27FC236}">
                <a16:creationId xmlns:a16="http://schemas.microsoft.com/office/drawing/2014/main" id="{FFF2266A-1B90-DC8F-C3FC-784C9FD71EE2}"/>
              </a:ext>
            </a:extLst>
          </p:cNvPr>
          <p:cNvSpPr/>
          <p:nvPr/>
        </p:nvSpPr>
        <p:spPr>
          <a:xfrm>
            <a:off x="1" y="0"/>
            <a:ext cx="304799" cy="6858000"/>
          </a:xfrm>
          <a:prstGeom prst="rect">
            <a:avLst/>
          </a:prstGeom>
          <a:solidFill>
            <a:srgbClr val="003F6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1800" dirty="0"/>
          </a:p>
        </p:txBody>
      </p:sp>
      <p:sp>
        <p:nvSpPr>
          <p:cNvPr id="3" name="AutoShape 5">
            <a:extLst>
              <a:ext uri="{FF2B5EF4-FFF2-40B4-BE49-F238E27FC236}">
                <a16:creationId xmlns:a16="http://schemas.microsoft.com/office/drawing/2014/main" id="{2B3187A1-7DFE-442A-1C25-8DBA4331F465}"/>
              </a:ext>
            </a:extLst>
          </p:cNvPr>
          <p:cNvSpPr/>
          <p:nvPr/>
        </p:nvSpPr>
        <p:spPr>
          <a:xfrm>
            <a:off x="596692" y="1325330"/>
            <a:ext cx="10820400" cy="63114"/>
          </a:xfrm>
          <a:prstGeom prst="rect">
            <a:avLst/>
          </a:prstGeom>
          <a:solidFill>
            <a:srgbClr val="FF6C26"/>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sp>
        <p:nvSpPr>
          <p:cNvPr id="4" name="TextBox 3">
            <a:extLst>
              <a:ext uri="{FF2B5EF4-FFF2-40B4-BE49-F238E27FC236}">
                <a16:creationId xmlns:a16="http://schemas.microsoft.com/office/drawing/2014/main" id="{6167DF3A-E0DB-76D5-F4E4-EE47FC17BD6F}"/>
              </a:ext>
            </a:extLst>
          </p:cNvPr>
          <p:cNvSpPr txBox="1"/>
          <p:nvPr/>
        </p:nvSpPr>
        <p:spPr>
          <a:xfrm>
            <a:off x="11315700" y="6191251"/>
            <a:ext cx="699015"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18</a:t>
            </a:r>
          </a:p>
        </p:txBody>
      </p:sp>
      <p:pic>
        <p:nvPicPr>
          <p:cNvPr id="5" name="Picture 4">
            <a:extLst>
              <a:ext uri="{FF2B5EF4-FFF2-40B4-BE49-F238E27FC236}">
                <a16:creationId xmlns:a16="http://schemas.microsoft.com/office/drawing/2014/main" id="{039A722A-9AC7-51C1-B007-FBB2F724D010}"/>
              </a:ext>
            </a:extLst>
          </p:cNvPr>
          <p:cNvPicPr>
            <a:picLocks noChangeAspect="1"/>
          </p:cNvPicPr>
          <p:nvPr/>
        </p:nvPicPr>
        <p:blipFill>
          <a:blip r:embed="rId3"/>
          <a:stretch>
            <a:fillRect/>
          </a:stretch>
        </p:blipFill>
        <p:spPr>
          <a:xfrm>
            <a:off x="-1" y="13689"/>
            <a:ext cx="12192000" cy="6844311"/>
          </a:xfrm>
          <a:prstGeom prst="rect">
            <a:avLst/>
          </a:prstGeom>
        </p:spPr>
      </p:pic>
    </p:spTree>
    <p:extLst>
      <p:ext uri="{BB962C8B-B14F-4D97-AF65-F5344CB8AC3E}">
        <p14:creationId xmlns:p14="http://schemas.microsoft.com/office/powerpoint/2010/main" val="135828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79319" y="343622"/>
            <a:ext cx="10224898" cy="75469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400"/>
              </a:lnSpc>
            </a:pPr>
            <a:r>
              <a:rPr lang="en-US" sz="4800" b="1" dirty="0">
                <a:solidFill>
                  <a:srgbClr val="1C1B18"/>
                </a:solidFill>
                <a:latin typeface="Playfair Display Black" pitchFamily="2" charset="0"/>
              </a:rPr>
              <a:t>Engagement Team</a:t>
            </a:r>
          </a:p>
        </p:txBody>
      </p:sp>
      <p:sp>
        <p:nvSpPr>
          <p:cNvPr id="18" name="TextBox 11">
            <a:extLst>
              <a:ext uri="{FF2B5EF4-FFF2-40B4-BE49-F238E27FC236}">
                <a16:creationId xmlns:a16="http://schemas.microsoft.com/office/drawing/2014/main" id="{CAC977E1-06A8-20F0-E2E7-C2A0FE529726}"/>
              </a:ext>
            </a:extLst>
          </p:cNvPr>
          <p:cNvSpPr txBox="1"/>
          <p:nvPr/>
        </p:nvSpPr>
        <p:spPr>
          <a:xfrm>
            <a:off x="3130283" y="2691734"/>
            <a:ext cx="2780874" cy="236988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R="0">
              <a:spcBef>
                <a:spcPts val="0"/>
              </a:spcBef>
              <a:spcAft>
                <a:spcPts val="0"/>
              </a:spcAft>
            </a:pPr>
            <a:r>
              <a:rPr lang="en-US" sz="1400" b="1" dirty="0">
                <a:solidFill>
                  <a:srgbClr val="1C1B18"/>
                </a:solidFill>
                <a:cs typeface="Times New Roman" panose="02020603050405020304" pitchFamily="18" charset="0"/>
              </a:rPr>
              <a:t>Pamela Gray, CPA, MBA</a:t>
            </a:r>
          </a:p>
          <a:p>
            <a:r>
              <a:rPr lang="en-US" sz="1400" i="1" dirty="0">
                <a:solidFill>
                  <a:srgbClr val="1C1B18"/>
                </a:solidFill>
                <a:cs typeface="Times New Roman" panose="02020603050405020304" pitchFamily="18" charset="0"/>
              </a:rPr>
              <a:t>Engagement Partner</a:t>
            </a:r>
          </a:p>
          <a:p>
            <a:endParaRPr lang="en-US" sz="1400" i="1" dirty="0">
              <a:solidFill>
                <a:srgbClr val="1C1B18"/>
              </a:solidFill>
              <a:cs typeface="Times New Roman" panose="02020603050405020304" pitchFamily="18" charset="0"/>
            </a:endParaRPr>
          </a:p>
          <a:p>
            <a:pPr>
              <a:tabLst>
                <a:tab pos="228611" algn="l"/>
                <a:tab pos="647732" algn="l"/>
                <a:tab pos="952548" algn="l"/>
                <a:tab pos="3962598" algn="l"/>
              </a:tabLst>
            </a:pPr>
            <a:r>
              <a:rPr lang="en-US" sz="1400" dirty="0">
                <a:solidFill>
                  <a:srgbClr val="1C1B18"/>
                </a:solidFill>
                <a:cs typeface="Times New Roman" panose="02020603050405020304" pitchFamily="18" charset="0"/>
              </a:rPr>
              <a:t>Office: 410-584-1406</a:t>
            </a:r>
          </a:p>
          <a:p>
            <a:pPr marR="0">
              <a:spcBef>
                <a:spcPts val="0"/>
              </a:spcBef>
              <a:spcAft>
                <a:spcPts val="0"/>
              </a:spcAft>
              <a:tabLst>
                <a:tab pos="228611" algn="l"/>
                <a:tab pos="647732" algn="l"/>
                <a:tab pos="952548" algn="l"/>
                <a:tab pos="3962598" algn="l"/>
              </a:tabLst>
            </a:pPr>
            <a:r>
              <a:rPr lang="en-US" sz="1400" dirty="0">
                <a:solidFill>
                  <a:srgbClr val="1C1B18"/>
                </a:solidFill>
                <a:cs typeface="Times New Roman" panose="02020603050405020304" pitchFamily="18" charset="0"/>
              </a:rPr>
              <a:t>Mobile: 410-905-1372</a:t>
            </a:r>
          </a:p>
          <a:p>
            <a:pPr marR="0">
              <a:spcBef>
                <a:spcPts val="0"/>
              </a:spcBef>
              <a:spcAft>
                <a:spcPts val="0"/>
              </a:spcAft>
              <a:tabLst>
                <a:tab pos="228611" algn="l"/>
                <a:tab pos="304815" algn="l"/>
                <a:tab pos="1828891" algn="r"/>
                <a:tab pos="3962598" algn="l"/>
              </a:tabLst>
            </a:pPr>
            <a:r>
              <a:rPr lang="en-US" sz="1400" dirty="0">
                <a:solidFill>
                  <a:srgbClr val="1C1B18"/>
                </a:solidFill>
                <a:cs typeface="Times New Roman" panose="02020603050405020304" pitchFamily="18" charset="0"/>
              </a:rPr>
              <a:t>pgray@sbandcompany.com</a:t>
            </a:r>
          </a:p>
          <a:p>
            <a:pPr marR="0">
              <a:spcBef>
                <a:spcPts val="0"/>
              </a:spcBef>
              <a:spcAft>
                <a:spcPts val="0"/>
              </a:spcAft>
              <a:tabLst>
                <a:tab pos="228611" algn="l"/>
                <a:tab pos="304815" algn="l"/>
                <a:tab pos="1828891" algn="r"/>
                <a:tab pos="3962598" algn="l"/>
              </a:tabLst>
            </a:pPr>
            <a:endParaRPr lang="en-US" sz="1400" dirty="0">
              <a:solidFill>
                <a:srgbClr val="1C1B18"/>
              </a:solidFill>
              <a:cs typeface="Times New Roman" panose="02020603050405020304" pitchFamily="18" charset="0"/>
            </a:endParaRPr>
          </a:p>
          <a:p>
            <a:r>
              <a:rPr lang="en-US" sz="1400" b="1" i="1" dirty="0">
                <a:solidFill>
                  <a:srgbClr val="1C1B18"/>
                </a:solidFill>
                <a:cs typeface="Times New Roman" panose="02020603050405020304" pitchFamily="18" charset="0"/>
              </a:rPr>
              <a:t>Executive Assistant</a:t>
            </a:r>
          </a:p>
          <a:p>
            <a:r>
              <a:rPr lang="en-US" sz="1400" b="1" dirty="0">
                <a:solidFill>
                  <a:srgbClr val="1C1B18"/>
                </a:solidFill>
                <a:cs typeface="Times New Roman" panose="02020603050405020304" pitchFamily="18" charset="0"/>
              </a:rPr>
              <a:t>Susan Teneza</a:t>
            </a:r>
          </a:p>
          <a:p>
            <a:r>
              <a:rPr lang="en-US" sz="1400" dirty="0">
                <a:solidFill>
                  <a:srgbClr val="1C1B18"/>
                </a:solidFill>
                <a:cs typeface="Times New Roman" panose="02020603050405020304" pitchFamily="18" charset="0"/>
              </a:rPr>
              <a:t>410-584-9303</a:t>
            </a:r>
          </a:p>
          <a:p>
            <a:r>
              <a:rPr lang="en-US" sz="1400" dirty="0">
                <a:solidFill>
                  <a:srgbClr val="1C1B18"/>
                </a:solidFill>
                <a:cs typeface="Times New Roman" panose="02020603050405020304" pitchFamily="18" charset="0"/>
              </a:rPr>
              <a:t>steneza@sbandcompany.com</a:t>
            </a:r>
          </a:p>
        </p:txBody>
      </p:sp>
      <p:sp>
        <p:nvSpPr>
          <p:cNvPr id="7" name="TextBox 6">
            <a:extLst>
              <a:ext uri="{FF2B5EF4-FFF2-40B4-BE49-F238E27FC236}">
                <a16:creationId xmlns:a16="http://schemas.microsoft.com/office/drawing/2014/main" id="{E7BE4017-FBFD-800A-2BB0-844004C144FE}"/>
              </a:ext>
            </a:extLst>
          </p:cNvPr>
          <p:cNvSpPr txBox="1"/>
          <p:nvPr/>
        </p:nvSpPr>
        <p:spPr>
          <a:xfrm>
            <a:off x="9035159" y="2691734"/>
            <a:ext cx="3135248" cy="1384995"/>
          </a:xfrm>
          <a:prstGeom prst="rect">
            <a:avLst/>
          </a:prstGeom>
          <a:noFill/>
        </p:spPr>
        <p:txBody>
          <a:bodyPr wrap="square">
            <a:spAutoFit/>
          </a:bodyPr>
          <a:lstStyle/>
          <a:p>
            <a:pPr marR="0">
              <a:spcBef>
                <a:spcPts val="0"/>
              </a:spcBef>
              <a:spcAft>
                <a:spcPts val="0"/>
              </a:spcAft>
            </a:pPr>
            <a:r>
              <a:rPr lang="en-US" sz="1400" b="1" dirty="0">
                <a:solidFill>
                  <a:srgbClr val="1C1B18"/>
                </a:solidFill>
                <a:latin typeface="+mn-lt"/>
                <a:cs typeface="Times New Roman" panose="02020603050405020304" pitchFamily="18" charset="0"/>
              </a:rPr>
              <a:t>Kenzy Cisse</a:t>
            </a:r>
          </a:p>
          <a:p>
            <a:r>
              <a:rPr lang="en-US" sz="1400" i="1" dirty="0">
                <a:solidFill>
                  <a:srgbClr val="1C1B18"/>
                </a:solidFill>
                <a:latin typeface="+mn-lt"/>
                <a:cs typeface="Times New Roman" panose="02020603050405020304" pitchFamily="18" charset="0"/>
              </a:rPr>
              <a:t>Audit Manager</a:t>
            </a:r>
          </a:p>
          <a:p>
            <a:endParaRPr lang="en-US" sz="1400" i="1" dirty="0">
              <a:solidFill>
                <a:srgbClr val="1C1B18"/>
              </a:solidFill>
              <a:latin typeface="+mn-lt"/>
              <a:cs typeface="Times New Roman" panose="02020603050405020304" pitchFamily="18" charset="0"/>
            </a:endParaRPr>
          </a:p>
          <a:p>
            <a:pPr algn="l" defTabSz="609539" rtl="0">
              <a:tabLst>
                <a:tab pos="228611" algn="l"/>
                <a:tab pos="647732" algn="l"/>
                <a:tab pos="952548" algn="l"/>
                <a:tab pos="3962598" algn="l"/>
              </a:tabLst>
            </a:pPr>
            <a:r>
              <a:rPr lang="en-US" sz="1400" kern="1200" dirty="0">
                <a:solidFill>
                  <a:srgbClr val="1C1B18"/>
                </a:solidFill>
                <a:latin typeface="+mn-lt"/>
                <a:ea typeface="+mn-ea"/>
                <a:cs typeface="Times New Roman" panose="02020603050405020304" pitchFamily="18" charset="0"/>
              </a:rPr>
              <a:t>Office: 410-584-2204</a:t>
            </a:r>
          </a:p>
          <a:p>
            <a:pPr algn="l" defTabSz="609539" rtl="0">
              <a:tabLst>
                <a:tab pos="228611" algn="l"/>
                <a:tab pos="647732" algn="l"/>
                <a:tab pos="952548" algn="l"/>
                <a:tab pos="3962598" algn="l"/>
              </a:tabLst>
            </a:pPr>
            <a:r>
              <a:rPr lang="en-US" sz="1400" kern="1200" dirty="0">
                <a:solidFill>
                  <a:srgbClr val="1C1B18"/>
                </a:solidFill>
                <a:latin typeface="+mn-lt"/>
                <a:ea typeface="+mn-ea"/>
                <a:cs typeface="Times New Roman" panose="02020603050405020304" pitchFamily="18" charset="0"/>
              </a:rPr>
              <a:t>Mobile: 443-683-5761</a:t>
            </a:r>
          </a:p>
          <a:p>
            <a:pPr algn="l" defTabSz="609539" rtl="0">
              <a:tabLst>
                <a:tab pos="228611" algn="l"/>
                <a:tab pos="647732" algn="l"/>
                <a:tab pos="952548" algn="l"/>
                <a:tab pos="3962598" algn="l"/>
              </a:tabLst>
            </a:pPr>
            <a:r>
              <a:rPr lang="en-US" sz="1400" kern="1200" dirty="0">
                <a:solidFill>
                  <a:srgbClr val="1C1B18"/>
                </a:solidFill>
                <a:latin typeface="+mn-lt"/>
                <a:ea typeface="+mn-ea"/>
                <a:cs typeface="Times New Roman" panose="02020603050405020304" pitchFamily="18" charset="0"/>
              </a:rPr>
              <a:t>kcisse@sbandcompany.com</a:t>
            </a:r>
          </a:p>
        </p:txBody>
      </p:sp>
      <p:pic>
        <p:nvPicPr>
          <p:cNvPr id="9" name="Picture 8">
            <a:extLst>
              <a:ext uri="{FF2B5EF4-FFF2-40B4-BE49-F238E27FC236}">
                <a16:creationId xmlns:a16="http://schemas.microsoft.com/office/drawing/2014/main" id="{67274992-57FC-C0BE-42A1-ABA284D0B804}"/>
              </a:ext>
            </a:extLst>
          </p:cNvPr>
          <p:cNvPicPr>
            <a:picLocks noChangeAspect="1"/>
          </p:cNvPicPr>
          <p:nvPr/>
        </p:nvPicPr>
        <p:blipFill rotWithShape="1">
          <a:blip r:embed="rId3">
            <a:extLst>
              <a:ext uri="{28A0092B-C50C-407E-A947-70E740481C1C}">
                <a14:useLocalDpi xmlns:a14="http://schemas.microsoft.com/office/drawing/2010/main" val="0"/>
              </a:ext>
            </a:extLst>
          </a:blip>
          <a:srcRect b="24379"/>
          <a:stretch/>
        </p:blipFill>
        <p:spPr>
          <a:xfrm>
            <a:off x="795525" y="2327574"/>
            <a:ext cx="2025094" cy="2113314"/>
          </a:xfrm>
          <a:prstGeom prst="ellipse">
            <a:avLst/>
          </a:prstGeom>
          <a:effectLst>
            <a:outerShdw blurRad="50800" dist="38100" algn="l" rotWithShape="0">
              <a:prstClr val="black">
                <a:alpha val="40000"/>
              </a:prstClr>
            </a:outerShdw>
          </a:effectLst>
        </p:spPr>
      </p:pic>
      <p:pic>
        <p:nvPicPr>
          <p:cNvPr id="10" name="Picture 9" descr="A person in a suit&#10;&#10;Description automatically generated">
            <a:extLst>
              <a:ext uri="{FF2B5EF4-FFF2-40B4-BE49-F238E27FC236}">
                <a16:creationId xmlns:a16="http://schemas.microsoft.com/office/drawing/2014/main" id="{92CBFB7A-52D6-3682-7CF0-750699FD3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486" y="2276789"/>
            <a:ext cx="2025094" cy="2025094"/>
          </a:xfrm>
          <a:prstGeom prst="ellipse">
            <a:avLst/>
          </a:prstGeom>
          <a:effectLst>
            <a:outerShdw blurRad="50800" dist="38100" algn="l" rotWithShape="0">
              <a:prstClr val="black">
                <a:alpha val="40000"/>
              </a:prstClr>
            </a:outerShdw>
          </a:effectLst>
        </p:spPr>
      </p:pic>
      <p:sp>
        <p:nvSpPr>
          <p:cNvPr id="2" name="AutoShape 2"/>
          <p:cNvSpPr/>
          <p:nvPr/>
        </p:nvSpPr>
        <p:spPr>
          <a:xfrm>
            <a:off x="0" y="0"/>
            <a:ext cx="271236" cy="6858000"/>
          </a:xfrm>
          <a:prstGeom prst="rect">
            <a:avLst/>
          </a:prstGeom>
          <a:solidFill>
            <a:srgbClr val="003F6F"/>
          </a:solidFill>
        </p:spPr>
        <p:txBody>
          <a:bodyPr/>
          <a:lstStyle/>
          <a:p>
            <a:endParaRPr lang="en-US" dirty="0"/>
          </a:p>
        </p:txBody>
      </p:sp>
      <p:sp>
        <p:nvSpPr>
          <p:cNvPr id="6" name="TextBox 5">
            <a:extLst>
              <a:ext uri="{FF2B5EF4-FFF2-40B4-BE49-F238E27FC236}">
                <a16:creationId xmlns:a16="http://schemas.microsoft.com/office/drawing/2014/main" id="{1D23B697-BA78-222C-4912-09F778C5C1AE}"/>
              </a:ext>
            </a:extLst>
          </p:cNvPr>
          <p:cNvSpPr txBox="1"/>
          <p:nvPr/>
        </p:nvSpPr>
        <p:spPr>
          <a:xfrm>
            <a:off x="5697631" y="305470"/>
            <a:ext cx="6115050" cy="830997"/>
          </a:xfrm>
          <a:prstGeom prst="rect">
            <a:avLst/>
          </a:prstGeom>
          <a:noFill/>
        </p:spPr>
        <p:txBody>
          <a:bodyPr wrap="square">
            <a:spAutoFit/>
          </a:bodyPr>
          <a:lstStyle/>
          <a:p>
            <a:r>
              <a:rPr lang="en-US" sz="4800" b="1" dirty="0">
                <a:solidFill>
                  <a:srgbClr val="1C1B18"/>
                </a:solidFill>
                <a:latin typeface="Playfair Display Black" pitchFamily="2" charset="0"/>
              </a:rPr>
              <a:t>Contact Info</a:t>
            </a:r>
            <a:endParaRPr lang="en-US" sz="4800" dirty="0"/>
          </a:p>
        </p:txBody>
      </p:sp>
      <p:sp>
        <p:nvSpPr>
          <p:cNvPr id="3" name="TextBox 2">
            <a:extLst>
              <a:ext uri="{FF2B5EF4-FFF2-40B4-BE49-F238E27FC236}">
                <a16:creationId xmlns:a16="http://schemas.microsoft.com/office/drawing/2014/main" id="{FB010A20-541B-77A9-DB3D-EAB9413FABE0}"/>
              </a:ext>
            </a:extLst>
          </p:cNvPr>
          <p:cNvSpPr txBox="1"/>
          <p:nvPr/>
        </p:nvSpPr>
        <p:spPr>
          <a:xfrm>
            <a:off x="11315700" y="6191251"/>
            <a:ext cx="699015"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itchFamily="2" charset="0"/>
              </a:rPr>
              <a:t>19</a:t>
            </a:r>
          </a:p>
        </p:txBody>
      </p:sp>
    </p:spTree>
    <p:extLst>
      <p:ext uri="{BB962C8B-B14F-4D97-AF65-F5344CB8AC3E}">
        <p14:creationId xmlns:p14="http://schemas.microsoft.com/office/powerpoint/2010/main" val="24673302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28F9BDC-2B2A-9A62-7AE4-CB038BF9AB6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8" name="TextBox 18"/>
          <p:cNvSpPr txBox="1"/>
          <p:nvPr/>
        </p:nvSpPr>
        <p:spPr>
          <a:xfrm>
            <a:off x="685800" y="1363193"/>
            <a:ext cx="10820400" cy="24620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04808" indent="-304808">
              <a:lnSpc>
                <a:spcPct val="200000"/>
              </a:lnSpc>
              <a:buFont typeface="Wingdings" panose="05000000000000000000" pitchFamily="2" charset="2"/>
              <a:buChar char="v"/>
            </a:pPr>
            <a:r>
              <a:rPr lang="en-US" sz="2667" b="1" dirty="0">
                <a:cs typeface="Times New Roman" panose="02020603050405020304" pitchFamily="18" charset="0"/>
              </a:rPr>
              <a:t>SB &amp; Company, LLC Leadership Team</a:t>
            </a:r>
          </a:p>
          <a:p>
            <a:pPr marL="609615" indent="-228605">
              <a:lnSpc>
                <a:spcPct val="200000"/>
              </a:lnSpc>
              <a:buFont typeface="Wingdings" panose="05000000000000000000" pitchFamily="2" charset="2"/>
              <a:buChar char="§"/>
            </a:pPr>
            <a:r>
              <a:rPr lang="en-US" sz="2133" dirty="0">
                <a:cs typeface="Times New Roman" panose="02020603050405020304" pitchFamily="18" charset="0"/>
              </a:rPr>
              <a:t>Pamela Gray, Engagement Partner</a:t>
            </a:r>
          </a:p>
          <a:p>
            <a:pPr marL="609615" indent="-228605">
              <a:lnSpc>
                <a:spcPct val="200000"/>
              </a:lnSpc>
              <a:buFont typeface="Wingdings" panose="05000000000000000000" pitchFamily="2" charset="2"/>
              <a:buChar char="§"/>
            </a:pPr>
            <a:r>
              <a:rPr lang="en-US" sz="2133" dirty="0">
                <a:solidFill>
                  <a:srgbClr val="1C1B18"/>
                </a:solidFill>
                <a:cs typeface="Times New Roman" panose="02020603050405020304" pitchFamily="18" charset="0"/>
              </a:rPr>
              <a:t>Kenzy Cisse, Audit Manager</a:t>
            </a:r>
          </a:p>
          <a:p>
            <a:endParaRPr lang="en-US" sz="2133" dirty="0">
              <a:solidFill>
                <a:srgbClr val="1C1B18"/>
              </a:solidFill>
              <a:latin typeface="Cerebri Light"/>
            </a:endParaRPr>
          </a:p>
        </p:txBody>
      </p:sp>
      <p:sp>
        <p:nvSpPr>
          <p:cNvPr id="19" name="TextBox 19"/>
          <p:cNvSpPr txBox="1"/>
          <p:nvPr/>
        </p:nvSpPr>
        <p:spPr>
          <a:xfrm>
            <a:off x="669097" y="368300"/>
            <a:ext cx="9657653" cy="8489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200"/>
              </a:lnSpc>
            </a:pPr>
            <a:r>
              <a:rPr lang="en-US" sz="4800" dirty="0">
                <a:solidFill>
                  <a:srgbClr val="1C1B18"/>
                </a:solidFill>
                <a:latin typeface="Playfair Display Black" pitchFamily="2" charset="0"/>
              </a:rPr>
              <a:t>Introductions</a:t>
            </a:r>
          </a:p>
        </p:txBody>
      </p:sp>
      <p:sp>
        <p:nvSpPr>
          <p:cNvPr id="4" name="TextBox 3">
            <a:extLst>
              <a:ext uri="{FF2B5EF4-FFF2-40B4-BE49-F238E27FC236}">
                <a16:creationId xmlns:a16="http://schemas.microsoft.com/office/drawing/2014/main" id="{C369D232-70AC-0CA1-C760-9373E8BB076A}"/>
              </a:ext>
            </a:extLst>
          </p:cNvPr>
          <p:cNvSpPr txBox="1"/>
          <p:nvPr/>
        </p:nvSpPr>
        <p:spPr>
          <a:xfrm>
            <a:off x="11506200" y="6172201"/>
            <a:ext cx="448504" cy="523220"/>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dirty="0">
                <a:solidFill>
                  <a:schemeClr val="bg1">
                    <a:lumMod val="65000"/>
                  </a:schemeClr>
                </a:solidFill>
                <a:latin typeface="Playfair Display Black" panose="00000A00000000000000" pitchFamily="2" charset="0"/>
              </a:rPr>
              <a:t>2</a:t>
            </a:r>
          </a:p>
        </p:txBody>
      </p:sp>
    </p:spTree>
    <p:extLst>
      <p:ext uri="{BB962C8B-B14F-4D97-AF65-F5344CB8AC3E}">
        <p14:creationId xmlns:p14="http://schemas.microsoft.com/office/powerpoint/2010/main" val="80310267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98018" y="5245372"/>
            <a:ext cx="2155757" cy="1090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17"/>
              </a:lnSpc>
            </a:pPr>
            <a:r>
              <a:rPr lang="en-US" sz="1200" b="1" dirty="0">
                <a:solidFill>
                  <a:srgbClr val="1C1B18"/>
                </a:solidFill>
                <a:latin typeface="Playfair Display" pitchFamily="2" charset="0"/>
                <a:cs typeface="Times New Roman" panose="02020603050405020304" pitchFamily="18" charset="0"/>
              </a:rPr>
              <a:t>Maryland</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10200 Grand Central Avenue</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Suite 250</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Owings Mills, MD 21117</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410.584.0060</a:t>
            </a:r>
            <a:endParaRPr lang="en-US" sz="1333" dirty="0">
              <a:solidFill>
                <a:srgbClr val="1C1B18"/>
              </a:solidFill>
              <a:latin typeface="Urbanist" panose="020B0A04040200000203" pitchFamily="34" charset="0"/>
              <a:ea typeface="Urbanist" panose="020B0A04040200000203" pitchFamily="34" charset="0"/>
              <a:cs typeface="Urbanist" panose="020B0A04040200000203" pitchFamily="34" charset="0"/>
            </a:endParaRPr>
          </a:p>
        </p:txBody>
      </p:sp>
      <p:sp>
        <p:nvSpPr>
          <p:cNvPr id="7" name="TextBox 7"/>
          <p:cNvSpPr txBox="1"/>
          <p:nvPr/>
        </p:nvSpPr>
        <p:spPr>
          <a:xfrm>
            <a:off x="3261405" y="5245372"/>
            <a:ext cx="1836856" cy="1090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17"/>
              </a:lnSpc>
            </a:pPr>
            <a:r>
              <a:rPr lang="en-US" sz="1200" b="1" dirty="0">
                <a:solidFill>
                  <a:srgbClr val="1C1B18"/>
                </a:solidFill>
                <a:latin typeface="Playfair Display" pitchFamily="2" charset="0"/>
                <a:cs typeface="Times New Roman" panose="02020603050405020304" pitchFamily="18" charset="0"/>
              </a:rPr>
              <a:t>Washington, D.C.</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1200 G Street, NW</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Suite 809</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Washington, DC 20005</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202.434.8684</a:t>
            </a:r>
          </a:p>
        </p:txBody>
      </p:sp>
      <p:sp>
        <p:nvSpPr>
          <p:cNvPr id="8" name="TextBox 8"/>
          <p:cNvSpPr txBox="1"/>
          <p:nvPr/>
        </p:nvSpPr>
        <p:spPr>
          <a:xfrm>
            <a:off x="5240500" y="5245372"/>
            <a:ext cx="1957809" cy="1090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17"/>
              </a:lnSpc>
            </a:pPr>
            <a:r>
              <a:rPr lang="en-US" sz="1200" b="1" dirty="0">
                <a:solidFill>
                  <a:srgbClr val="1C1B18"/>
                </a:solidFill>
                <a:latin typeface="Playfair Display" pitchFamily="2" charset="0"/>
                <a:cs typeface="Times New Roman" panose="02020603050405020304" pitchFamily="18" charset="0"/>
              </a:rPr>
              <a:t>Pennsylvania</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1650 Market Street</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Suite 3600</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Philadelphia, PA 19103</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215.665.5749</a:t>
            </a:r>
          </a:p>
        </p:txBody>
      </p:sp>
      <p:sp>
        <p:nvSpPr>
          <p:cNvPr id="9" name="TextBox 9"/>
          <p:cNvSpPr txBox="1"/>
          <p:nvPr/>
        </p:nvSpPr>
        <p:spPr>
          <a:xfrm>
            <a:off x="7340547" y="5245372"/>
            <a:ext cx="2019285" cy="1090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17"/>
              </a:lnSpc>
            </a:pPr>
            <a:r>
              <a:rPr lang="en-US" sz="1200" b="1" dirty="0">
                <a:solidFill>
                  <a:srgbClr val="1C1B18"/>
                </a:solidFill>
                <a:latin typeface="Playfair Display" pitchFamily="2" charset="0"/>
                <a:cs typeface="Times New Roman" panose="02020603050405020304" pitchFamily="18" charset="0"/>
              </a:rPr>
              <a:t>Virginia</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6802 Paragon Place</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Suite 410</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Richmond, VA 23230</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804.441.6290</a:t>
            </a:r>
          </a:p>
        </p:txBody>
      </p:sp>
      <p:sp>
        <p:nvSpPr>
          <p:cNvPr id="10" name="TextBox 10"/>
          <p:cNvSpPr txBox="1"/>
          <p:nvPr/>
        </p:nvSpPr>
        <p:spPr>
          <a:xfrm>
            <a:off x="9395063" y="5245372"/>
            <a:ext cx="2098921" cy="1090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17"/>
              </a:lnSpc>
            </a:pPr>
            <a:r>
              <a:rPr lang="en-US" sz="1200" b="1" dirty="0">
                <a:solidFill>
                  <a:srgbClr val="1C1B18"/>
                </a:solidFill>
                <a:latin typeface="Playfair Display" pitchFamily="2" charset="0"/>
                <a:cs typeface="Times New Roman" panose="02020603050405020304" pitchFamily="18" charset="0"/>
              </a:rPr>
              <a:t>South Florida</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4000 Hollywood Boulevard</a:t>
            </a:r>
          </a:p>
          <a:p>
            <a:pPr algn="ctr">
              <a:lnSpc>
                <a:spcPts val="1717"/>
              </a:lnSpc>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Suite 555-S</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Hollywood, FL 33021</a:t>
            </a:r>
          </a:p>
          <a:p>
            <a:pPr algn="ctr">
              <a:lnSpc>
                <a:spcPts val="1717"/>
              </a:lnSpc>
              <a:spcBef>
                <a:spcPct val="0"/>
              </a:spcBef>
            </a:pPr>
            <a:r>
              <a:rPr lang="en-US" sz="1200" dirty="0">
                <a:solidFill>
                  <a:srgbClr val="1C1B18"/>
                </a:solidFill>
                <a:latin typeface="Urbanist" panose="020B0A04040200000203" pitchFamily="34" charset="0"/>
                <a:ea typeface="Urbanist" panose="020B0A04040200000203" pitchFamily="34" charset="0"/>
                <a:cs typeface="Urbanist" panose="020B0A04040200000203" pitchFamily="34" charset="0"/>
              </a:rPr>
              <a:t>954.843.3477</a:t>
            </a:r>
          </a:p>
        </p:txBody>
      </p:sp>
      <p:sp>
        <p:nvSpPr>
          <p:cNvPr id="12" name="AutoShape 5">
            <a:extLst>
              <a:ext uri="{FF2B5EF4-FFF2-40B4-BE49-F238E27FC236}">
                <a16:creationId xmlns:a16="http://schemas.microsoft.com/office/drawing/2014/main" id="{27286B7E-6D04-FB06-27E5-3B9D47DA9B7D}"/>
              </a:ext>
            </a:extLst>
          </p:cNvPr>
          <p:cNvSpPr/>
          <p:nvPr/>
        </p:nvSpPr>
        <p:spPr>
          <a:xfrm>
            <a:off x="698016" y="4800600"/>
            <a:ext cx="10820400" cy="50800"/>
          </a:xfrm>
          <a:prstGeom prst="rect">
            <a:avLst/>
          </a:prstGeom>
          <a:solidFill>
            <a:srgbClr val="FF6C26"/>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1800" dirty="0"/>
          </a:p>
        </p:txBody>
      </p:sp>
      <p:pic>
        <p:nvPicPr>
          <p:cNvPr id="2" name="Picture 1" descr="Blue text on a black background&#10;&#10;Description automatically generated">
            <a:extLst>
              <a:ext uri="{FF2B5EF4-FFF2-40B4-BE49-F238E27FC236}">
                <a16:creationId xmlns:a16="http://schemas.microsoft.com/office/drawing/2014/main" id="{BEAFBB68-0676-6FF3-5B25-970F65BBE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333" y="2057400"/>
            <a:ext cx="6466141" cy="2387416"/>
          </a:xfrm>
          <a:prstGeom prst="rect">
            <a:avLst/>
          </a:prstGeom>
        </p:spPr>
      </p:pic>
    </p:spTree>
    <p:extLst>
      <p:ext uri="{BB962C8B-B14F-4D97-AF65-F5344CB8AC3E}">
        <p14:creationId xmlns:p14="http://schemas.microsoft.com/office/powerpoint/2010/main" val="229328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A3681A0-BB86-FBD2-0C15-0C81A234C25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C558B1-E113-437F-B9D9-80E19E30A9AF}"/>
              </a:ext>
            </a:extLst>
          </p:cNvPr>
          <p:cNvSpPr>
            <a:spLocks noGrp="1"/>
          </p:cNvSpPr>
          <p:nvPr>
            <p:ph type="ctrTitle"/>
          </p:nvPr>
        </p:nvSpPr>
        <p:spPr>
          <a:xfrm>
            <a:off x="284671" y="397616"/>
            <a:ext cx="10688128" cy="980017"/>
          </a:xfrm>
        </p:spPr>
        <p:txBody>
          <a:bodyPr anchor="t">
            <a:noAutofit/>
          </a:bodyPr>
          <a:lstStyle>
            <a:lvl1pPr algn="l">
              <a:defRPr sz="7200" b="0" cap="none">
                <a:solidFill>
                  <a:schemeClr val="tx1">
                    <a:lumMod val="75000"/>
                    <a:lumOff val="25000"/>
                  </a:schemeClr>
                </a:solidFill>
                <a:latin typeface="Tw Cen MT Condensed Extra Bold" panose="020B0803020202020204" pitchFamily="34" charset="0"/>
              </a:defRPr>
            </a:lvl1pPr>
          </a:lstStyle>
          <a:p>
            <a:r>
              <a:rPr lang="en-US" sz="4800" b="1" dirty="0">
                <a:solidFill>
                  <a:schemeClr val="tx1"/>
                </a:solidFill>
                <a:latin typeface="Playfair Display Black" pitchFamily="2" charset="0"/>
              </a:rPr>
              <a:t>Executive</a:t>
            </a:r>
            <a:r>
              <a:rPr lang="en-US" sz="4800" b="1" cap="small" dirty="0">
                <a:solidFill>
                  <a:schemeClr val="tx1"/>
                </a:solidFill>
                <a:latin typeface="Playfair Display Black" pitchFamily="2" charset="0"/>
                <a:cs typeface="Levenim MT" panose="02010502060101010101" pitchFamily="2" charset="-79"/>
              </a:rPr>
              <a:t> </a:t>
            </a:r>
            <a:r>
              <a:rPr lang="en-US" sz="4800" b="1" dirty="0">
                <a:solidFill>
                  <a:schemeClr val="tx1"/>
                </a:solidFill>
                <a:latin typeface="Playfair Display Black" pitchFamily="2" charset="0"/>
              </a:rPr>
              <a:t>Summary</a:t>
            </a:r>
          </a:p>
        </p:txBody>
      </p:sp>
      <p:sp>
        <p:nvSpPr>
          <p:cNvPr id="4" name="Slide Number Placeholder 3">
            <a:extLst>
              <a:ext uri="{FF2B5EF4-FFF2-40B4-BE49-F238E27FC236}">
                <a16:creationId xmlns:a16="http://schemas.microsoft.com/office/drawing/2014/main" id="{364DBC1C-A5BA-43C2-9453-DB03053552F5}"/>
              </a:ext>
            </a:extLst>
          </p:cNvPr>
          <p:cNvSpPr>
            <a:spLocks noGrp="1"/>
          </p:cNvSpPr>
          <p:nvPr>
            <p:ph type="sldNum" sz="quarter" idx="12"/>
          </p:nvPr>
        </p:nvSpPr>
        <p:spPr>
          <a:xfrm>
            <a:off x="10484929" y="6338675"/>
            <a:ext cx="1422400" cy="243417"/>
          </a:xfrm>
        </p:spPr>
        <p:txBody>
          <a:bodyPr/>
          <a:lstStyle/>
          <a:p>
            <a:fld id="{A1C527E2-DB30-4F8A-93DF-81F353A569C3}" type="slidenum">
              <a:rPr lang="en-US" b="0" smtClean="0">
                <a:solidFill>
                  <a:schemeClr val="bg1">
                    <a:lumMod val="65000"/>
                  </a:schemeClr>
                </a:solidFill>
                <a:latin typeface="Playfair Display Black" pitchFamily="2" charset="0"/>
              </a:rPr>
              <a:pPr/>
              <a:t>3</a:t>
            </a:fld>
            <a:endParaRPr lang="en-US" b="0" dirty="0">
              <a:solidFill>
                <a:schemeClr val="bg1">
                  <a:lumMod val="65000"/>
                </a:schemeClr>
              </a:solidFill>
              <a:latin typeface="Playfair Display Black" pitchFamily="2" charset="0"/>
            </a:endParaRPr>
          </a:p>
        </p:txBody>
      </p:sp>
      <p:sp>
        <p:nvSpPr>
          <p:cNvPr id="3" name="TextBox 2">
            <a:extLst>
              <a:ext uri="{FF2B5EF4-FFF2-40B4-BE49-F238E27FC236}">
                <a16:creationId xmlns:a16="http://schemas.microsoft.com/office/drawing/2014/main" id="{7FBEC80B-F3EE-8E86-8A1C-1544EF6698EE}"/>
              </a:ext>
            </a:extLst>
          </p:cNvPr>
          <p:cNvSpPr txBox="1"/>
          <p:nvPr/>
        </p:nvSpPr>
        <p:spPr>
          <a:xfrm>
            <a:off x="636014" y="1377633"/>
            <a:ext cx="11271315" cy="4647426"/>
          </a:xfrm>
          <a:prstGeom prst="rect">
            <a:avLst/>
          </a:prstGeom>
          <a:noFill/>
        </p:spPr>
        <p:txBody>
          <a:bodyPr wrap="square">
            <a:spAutoFit/>
          </a:bodyPr>
          <a:lstStyle/>
          <a:p>
            <a:pPr marL="571500" marR="0" lvl="0" indent="-571500" algn="l" defTabSz="914400" rtl="0" eaLnBrk="1" fontAlgn="auto" latinLnBrk="0" hangingPunct="1">
              <a:lnSpc>
                <a:spcPct val="200000"/>
              </a:lnSpc>
              <a:spcBef>
                <a:spcPts val="1200"/>
              </a:spcBef>
              <a:spcAft>
                <a:spcPts val="0"/>
              </a:spcAft>
              <a:buClrTx/>
              <a:buSzTx/>
              <a:buFont typeface="+mj-lt"/>
              <a:buAutoNum type="romanUcPeriod"/>
              <a:tabLst/>
              <a:defRPr/>
            </a:pPr>
            <a:r>
              <a:rPr kumimoji="0" lang="en-US" b="1" i="0" u="none" strike="noStrike" kern="1200" cap="none" spc="0" normalizeH="0" baseline="0" noProof="0" dirty="0">
                <a:ln>
                  <a:noFill/>
                </a:ln>
                <a:solidFill>
                  <a:prstClr val="black"/>
                </a:solidFill>
                <a:effectLst/>
                <a:uLnTx/>
                <a:uFillTx/>
                <a:latin typeface="+mn-lt"/>
                <a:cs typeface="Times New Roman" panose="02020603050405020304" pitchFamily="18" charset="0"/>
              </a:rPr>
              <a:t>Scope of Services</a:t>
            </a:r>
          </a:p>
          <a:p>
            <a:pPr marL="800100" lvl="1" indent="-342900" defTabSz="457200">
              <a:lnSpc>
                <a:spcPct val="150000"/>
              </a:lnSpc>
              <a:spcBef>
                <a:spcPts val="0"/>
              </a:spcBef>
              <a:buSzPct val="105000"/>
              <a:buFont typeface="Arial" panose="020B0604020202020204" pitchFamily="34" charset="0"/>
              <a:buChar char="•"/>
              <a:defRPr/>
            </a:pPr>
            <a:r>
              <a:rPr lang="en-US" sz="1600" dirty="0">
                <a:latin typeface="+mn-lt"/>
                <a:cs typeface="Times New Roman" panose="02020603050405020304" pitchFamily="18" charset="0"/>
              </a:rPr>
              <a:t>Audit of December 31, 2023 financial statements</a:t>
            </a:r>
          </a:p>
          <a:p>
            <a:pPr marL="800100" lvl="1" indent="-342900" defTabSz="457200">
              <a:lnSpc>
                <a:spcPct val="150000"/>
              </a:lnSpc>
              <a:spcBef>
                <a:spcPts val="0"/>
              </a:spcBef>
              <a:buSzPct val="105000"/>
              <a:buFont typeface="Arial" panose="020B0604020202020204" pitchFamily="34" charset="0"/>
              <a:buChar char="•"/>
              <a:defRPr/>
            </a:pPr>
            <a:r>
              <a:rPr lang="en-US" sz="1600" dirty="0">
                <a:latin typeface="+mn-lt"/>
                <a:cs typeface="Times New Roman" panose="02020603050405020304" pitchFamily="18" charset="0"/>
              </a:rPr>
              <a:t>Preparation of the Federal Form 990</a:t>
            </a:r>
          </a:p>
          <a:p>
            <a:pPr marL="800100" lvl="1" indent="-342900" defTabSz="457200">
              <a:lnSpc>
                <a:spcPct val="150000"/>
              </a:lnSpc>
              <a:spcBef>
                <a:spcPts val="0"/>
              </a:spcBef>
              <a:buSzPct val="105000"/>
              <a:buFont typeface="Arial" panose="020B0604020202020204" pitchFamily="34" charset="0"/>
              <a:buChar char="•"/>
              <a:defRPr/>
            </a:pPr>
            <a:r>
              <a:rPr lang="en-US" sz="1600" dirty="0">
                <a:latin typeface="+mn-lt"/>
                <a:cs typeface="Times New Roman" panose="02020603050405020304" pitchFamily="18" charset="0"/>
              </a:rPr>
              <a:t>Recommendations and observations noted during the audit process</a:t>
            </a:r>
          </a:p>
          <a:p>
            <a:pPr marL="800100" lvl="1" indent="-342900" defTabSz="457200">
              <a:lnSpc>
                <a:spcPct val="150000"/>
              </a:lnSpc>
              <a:spcBef>
                <a:spcPts val="0"/>
              </a:spcBef>
              <a:buSzPct val="105000"/>
              <a:buFont typeface="Arial" panose="020B0604020202020204" pitchFamily="34" charset="0"/>
              <a:buChar char="•"/>
              <a:defRPr/>
            </a:pPr>
            <a:r>
              <a:rPr kumimoji="0" lang="en-US" sz="1600" b="0" i="0" u="none" strike="noStrike" kern="1200" cap="none" spc="0" normalizeH="0" baseline="0" noProof="0" dirty="0">
                <a:ln>
                  <a:noFill/>
                </a:ln>
                <a:effectLst/>
                <a:uLnTx/>
                <a:uFillTx/>
                <a:latin typeface="+mn-lt"/>
                <a:cs typeface="Times New Roman" panose="02020603050405020304" pitchFamily="18" charset="0"/>
              </a:rPr>
              <a:t>Available for year-round consultation</a:t>
            </a:r>
          </a:p>
          <a:p>
            <a:pPr marL="571500" indent="-571500">
              <a:lnSpc>
                <a:spcPct val="200000"/>
              </a:lnSpc>
              <a:spcBef>
                <a:spcPts val="1200"/>
              </a:spcBef>
              <a:buFont typeface="+mj-lt"/>
              <a:buAutoNum type="romanUcPeriod"/>
              <a:defRPr/>
            </a:pPr>
            <a:r>
              <a:rPr lang="en-US" b="1" dirty="0">
                <a:solidFill>
                  <a:prstClr val="black"/>
                </a:solidFill>
                <a:latin typeface="+mn-lt"/>
                <a:cs typeface="Times New Roman" panose="02020603050405020304" pitchFamily="18" charset="0"/>
              </a:rPr>
              <a:t>Results</a:t>
            </a:r>
          </a:p>
          <a:p>
            <a:pPr marL="800100" marR="0" lvl="1" indent="-342900" defTabSz="457200" fontAlgn="auto">
              <a:lnSpc>
                <a:spcPct val="150000"/>
              </a:lnSpc>
              <a:spcBef>
                <a:spcPts val="0"/>
              </a:spcBef>
              <a:spcAft>
                <a:spcPts val="0"/>
              </a:spcAft>
              <a:buSzPct val="105000"/>
              <a:buFont typeface="Arial" panose="020B0604020202020204" pitchFamily="34" charset="0"/>
              <a:buChar char="•"/>
              <a:tabLst/>
              <a:defRPr/>
            </a:pPr>
            <a:r>
              <a:rPr lang="en-US" sz="1600" dirty="0">
                <a:latin typeface="+mn-lt"/>
                <a:cs typeface="Times New Roman" panose="02020603050405020304" pitchFamily="18" charset="0"/>
              </a:rPr>
              <a:t>Plan to issue an unmodified opinion on financial statements</a:t>
            </a:r>
          </a:p>
          <a:p>
            <a:pPr marL="800100" marR="0" lvl="1" indent="-342900" defTabSz="457200" fontAlgn="auto">
              <a:lnSpc>
                <a:spcPct val="150000"/>
              </a:lnSpc>
              <a:spcBef>
                <a:spcPts val="0"/>
              </a:spcBef>
              <a:spcAft>
                <a:spcPts val="0"/>
              </a:spcAft>
              <a:buSzPct val="105000"/>
              <a:buFont typeface="Arial" panose="020B0604020202020204" pitchFamily="34" charset="0"/>
              <a:buChar char="•"/>
              <a:tabLst/>
              <a:defRPr/>
            </a:pPr>
            <a:r>
              <a:rPr lang="en-US" sz="1600" dirty="0">
                <a:latin typeface="+mn-lt"/>
                <a:cs typeface="Times New Roman" panose="02020603050405020304" pitchFamily="18" charset="0"/>
              </a:rPr>
              <a:t>No material weaknesses in internal controls were identified during the audit</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No instances of fraud discovered or made aware of</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Received full cooperation from management</a:t>
            </a:r>
          </a:p>
          <a:p>
            <a:pPr marL="800100" lvl="1" indent="-342900" defTabSz="457200">
              <a:lnSpc>
                <a:spcPct val="150000"/>
              </a:lnSpc>
              <a:buSzPct val="105000"/>
              <a:buFont typeface="Arial" panose="020B0604020202020204" pitchFamily="34" charset="0"/>
              <a:buChar char="•"/>
              <a:defRPr/>
            </a:pPr>
            <a:endParaRPr lang="en-US" sz="1600" dirty="0">
              <a:latin typeface="+mn-lt"/>
              <a:cs typeface="Times New Roman" panose="02020603050405020304" pitchFamily="18" charset="0"/>
            </a:endParaRPr>
          </a:p>
        </p:txBody>
      </p:sp>
    </p:spTree>
    <p:extLst>
      <p:ext uri="{BB962C8B-B14F-4D97-AF65-F5344CB8AC3E}">
        <p14:creationId xmlns:p14="http://schemas.microsoft.com/office/powerpoint/2010/main" val="21783819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D6310E-FA02-08D3-C0B3-5BC5DCEAEC6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C558B1-E113-437F-B9D9-80E19E30A9AF}"/>
              </a:ext>
            </a:extLst>
          </p:cNvPr>
          <p:cNvSpPr>
            <a:spLocks noGrp="1"/>
          </p:cNvSpPr>
          <p:nvPr>
            <p:ph type="ctrTitle"/>
          </p:nvPr>
        </p:nvSpPr>
        <p:spPr>
          <a:xfrm>
            <a:off x="304800" y="379473"/>
            <a:ext cx="10688128" cy="980017"/>
          </a:xfrm>
        </p:spPr>
        <p:txBody>
          <a:bodyPr anchor="t">
            <a:noAutofit/>
          </a:bodyPr>
          <a:lstStyle>
            <a:lvl1pPr algn="l">
              <a:defRPr sz="7200" b="0" cap="none">
                <a:solidFill>
                  <a:schemeClr val="tx1">
                    <a:lumMod val="75000"/>
                    <a:lumOff val="25000"/>
                  </a:schemeClr>
                </a:solidFill>
                <a:latin typeface="Tw Cen MT Condensed Extra Bold" panose="020B0803020202020204" pitchFamily="34" charset="0"/>
              </a:defRPr>
            </a:lvl1pPr>
          </a:lstStyle>
          <a:p>
            <a:r>
              <a:rPr lang="en-US" sz="4800" b="1" dirty="0">
                <a:solidFill>
                  <a:schemeClr val="tx1"/>
                </a:solidFill>
                <a:latin typeface="Playfair Display Black" pitchFamily="2" charset="0"/>
              </a:rPr>
              <a:t>Executive</a:t>
            </a:r>
            <a:r>
              <a:rPr lang="en-US" sz="4800" b="1" cap="small" dirty="0">
                <a:solidFill>
                  <a:schemeClr val="tx1"/>
                </a:solidFill>
                <a:latin typeface="Playfair Display Black" pitchFamily="2" charset="0"/>
                <a:cs typeface="Levenim MT" panose="02010502060101010101" pitchFamily="2" charset="-79"/>
              </a:rPr>
              <a:t> </a:t>
            </a:r>
            <a:r>
              <a:rPr lang="en-US" sz="4800" b="1" dirty="0">
                <a:solidFill>
                  <a:schemeClr val="tx1"/>
                </a:solidFill>
                <a:latin typeface="Playfair Display Black" pitchFamily="2" charset="0"/>
              </a:rPr>
              <a:t>Summary </a:t>
            </a:r>
            <a:r>
              <a:rPr lang="en-US" sz="2000" b="1" dirty="0">
                <a:solidFill>
                  <a:schemeClr val="tx1"/>
                </a:solidFill>
                <a:latin typeface="Playfair Display Black" pitchFamily="2" charset="0"/>
              </a:rPr>
              <a:t>(continued)</a:t>
            </a:r>
          </a:p>
        </p:txBody>
      </p:sp>
      <p:sp>
        <p:nvSpPr>
          <p:cNvPr id="4" name="Slide Number Placeholder 3">
            <a:extLst>
              <a:ext uri="{FF2B5EF4-FFF2-40B4-BE49-F238E27FC236}">
                <a16:creationId xmlns:a16="http://schemas.microsoft.com/office/drawing/2014/main" id="{364DBC1C-A5BA-43C2-9453-DB03053552F5}"/>
              </a:ext>
            </a:extLst>
          </p:cNvPr>
          <p:cNvSpPr>
            <a:spLocks noGrp="1"/>
          </p:cNvSpPr>
          <p:nvPr>
            <p:ph type="sldNum" sz="quarter" idx="12"/>
          </p:nvPr>
        </p:nvSpPr>
        <p:spPr>
          <a:xfrm>
            <a:off x="10475404" y="6335224"/>
            <a:ext cx="1422400" cy="243417"/>
          </a:xfrm>
        </p:spPr>
        <p:txBody>
          <a:bodyPr/>
          <a:lstStyle/>
          <a:p>
            <a:fld id="{A1C527E2-DB30-4F8A-93DF-81F353A569C3}" type="slidenum">
              <a:rPr lang="en-US" b="0" smtClean="0">
                <a:solidFill>
                  <a:schemeClr val="bg1">
                    <a:lumMod val="65000"/>
                  </a:schemeClr>
                </a:solidFill>
                <a:latin typeface="Playfair Display Black" pitchFamily="2" charset="0"/>
              </a:rPr>
              <a:pPr/>
              <a:t>4</a:t>
            </a:fld>
            <a:endParaRPr lang="en-US" b="0" dirty="0">
              <a:solidFill>
                <a:schemeClr val="bg1">
                  <a:lumMod val="65000"/>
                </a:schemeClr>
              </a:solidFill>
              <a:latin typeface="Playfair Display Black" pitchFamily="2" charset="0"/>
            </a:endParaRPr>
          </a:p>
        </p:txBody>
      </p:sp>
      <p:sp>
        <p:nvSpPr>
          <p:cNvPr id="8" name="TextBox 7">
            <a:extLst>
              <a:ext uri="{FF2B5EF4-FFF2-40B4-BE49-F238E27FC236}">
                <a16:creationId xmlns:a16="http://schemas.microsoft.com/office/drawing/2014/main" id="{170DBD42-C34F-765F-E56B-2AE196ADAD37}"/>
              </a:ext>
            </a:extLst>
          </p:cNvPr>
          <p:cNvSpPr txBox="1"/>
          <p:nvPr/>
        </p:nvSpPr>
        <p:spPr>
          <a:xfrm>
            <a:off x="502166" y="1359490"/>
            <a:ext cx="8227562" cy="4211730"/>
          </a:xfrm>
          <a:prstGeom prst="rect">
            <a:avLst/>
          </a:prstGeom>
          <a:noFill/>
        </p:spPr>
        <p:txBody>
          <a:bodyPr wrap="square">
            <a:spAutoFit/>
          </a:bodyPr>
          <a:lstStyle/>
          <a:p>
            <a:pPr marL="571500" marR="0" lvl="0" indent="-571500" algn="l" defTabSz="914400" rtl="0" eaLnBrk="1" fontAlgn="auto" latinLnBrk="0" hangingPunct="1">
              <a:lnSpc>
                <a:spcPct val="200000"/>
              </a:lnSpc>
              <a:spcBef>
                <a:spcPts val="1200"/>
              </a:spcBef>
              <a:spcAft>
                <a:spcPts val="0"/>
              </a:spcAft>
              <a:buClrTx/>
              <a:buSzTx/>
              <a:buFont typeface="+mj-lt"/>
              <a:buAutoNum type="romanUcPeriod" startAt="3"/>
              <a:tabLst/>
              <a:defRPr/>
            </a:pPr>
            <a:r>
              <a:rPr kumimoji="0" lang="en-US" sz="1600" b="1" i="0" u="none" strike="noStrike" kern="1200" cap="none" spc="0" normalizeH="0" baseline="0" noProof="0" dirty="0">
                <a:ln>
                  <a:noFill/>
                </a:ln>
                <a:solidFill>
                  <a:prstClr val="black"/>
                </a:solidFill>
                <a:effectLst/>
                <a:uLnTx/>
                <a:uFillTx/>
                <a:latin typeface="+mn-lt"/>
                <a:cs typeface="Times New Roman" panose="02020603050405020304" pitchFamily="18" charset="0"/>
              </a:rPr>
              <a:t>Areas of Audit Emphasis</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Reconciliations of cash</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Accuracy and collectability of receivables</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Accuracy and completeness of liabilities- Legal confirmations</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Recognition of revenue/net asset classification</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Federal grant compliance</a:t>
            </a:r>
          </a:p>
          <a:p>
            <a:pPr marL="800100" lvl="1" indent="-342900" defTabSz="457200">
              <a:lnSpc>
                <a:spcPct val="150000"/>
              </a:lnSpc>
              <a:buSzPct val="105000"/>
              <a:buFont typeface="Arial" panose="020B0604020202020204" pitchFamily="34" charset="0"/>
              <a:buChar char="•"/>
              <a:defRPr/>
            </a:pPr>
            <a:r>
              <a:rPr lang="en-US" sz="1600" dirty="0">
                <a:latin typeface="+mn-lt"/>
                <a:cs typeface="Times New Roman" panose="02020603050405020304" pitchFamily="18" charset="0"/>
              </a:rPr>
              <a:t>Financial viability</a:t>
            </a:r>
          </a:p>
          <a:p>
            <a:pPr marL="800100" lvl="1" indent="-342900" defTabSz="457200">
              <a:lnSpc>
                <a:spcPct val="150000"/>
              </a:lnSpc>
              <a:buSzPct val="105000"/>
              <a:buFont typeface="Arial" panose="020B0604020202020204" pitchFamily="34" charset="0"/>
              <a:buChar char="•"/>
              <a:defRPr/>
            </a:pPr>
            <a:endParaRPr lang="en-US" sz="1600" dirty="0">
              <a:latin typeface="+mn-lt"/>
              <a:cs typeface="Times New Roman" panose="02020603050405020304" pitchFamily="18" charset="0"/>
            </a:endParaRPr>
          </a:p>
          <a:p>
            <a:pPr lvl="1" defTabSz="457200">
              <a:lnSpc>
                <a:spcPct val="150000"/>
              </a:lnSpc>
              <a:buSzPct val="105000"/>
              <a:defRPr/>
            </a:pPr>
            <a:endParaRPr lang="en-US" sz="2400" dirty="0">
              <a:latin typeface="Levenim MT" panose="02010502060101010101" pitchFamily="2" charset="-79"/>
              <a:cs typeface="Levenim MT" panose="02010502060101010101" pitchFamily="2" charset="-79"/>
            </a:endParaRPr>
          </a:p>
          <a:p>
            <a:pPr lvl="1" defTabSz="457200">
              <a:lnSpc>
                <a:spcPct val="150000"/>
              </a:lnSpc>
              <a:spcBef>
                <a:spcPts val="0"/>
              </a:spcBef>
              <a:buSzPct val="105000"/>
              <a:defRPr/>
            </a:pPr>
            <a:endPar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28106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701B508-192B-989F-0128-3AD2A8FD71D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C558B1-E113-437F-B9D9-80E19E30A9AF}"/>
              </a:ext>
            </a:extLst>
          </p:cNvPr>
          <p:cNvSpPr>
            <a:spLocks noGrp="1"/>
          </p:cNvSpPr>
          <p:nvPr>
            <p:ph type="ctrTitle"/>
          </p:nvPr>
        </p:nvSpPr>
        <p:spPr/>
        <p:txBody>
          <a:bodyPr anchor="t">
            <a:noAutofit/>
          </a:bodyPr>
          <a:lstStyle>
            <a:lvl1pPr algn="l">
              <a:defRPr sz="7200" b="0" cap="none">
                <a:solidFill>
                  <a:schemeClr val="tx1">
                    <a:lumMod val="75000"/>
                    <a:lumOff val="25000"/>
                  </a:schemeClr>
                </a:solidFill>
                <a:latin typeface="Tw Cen MT Condensed Extra Bold" panose="020B0803020202020204" pitchFamily="34" charset="0"/>
              </a:defRPr>
            </a:lvl1pPr>
          </a:lstStyle>
          <a:p>
            <a:r>
              <a:rPr lang="en-US" sz="4800" b="1" dirty="0">
                <a:solidFill>
                  <a:schemeClr val="tx1"/>
                </a:solidFill>
                <a:latin typeface="Playfair Display Black" pitchFamily="2" charset="0"/>
                <a:cs typeface="Levenim MT" panose="02010502060101010101" pitchFamily="2" charset="-79"/>
              </a:rPr>
              <a:t>Audit Results</a:t>
            </a:r>
          </a:p>
        </p:txBody>
      </p:sp>
      <p:sp>
        <p:nvSpPr>
          <p:cNvPr id="4" name="Slide Number Placeholder 3">
            <a:extLst>
              <a:ext uri="{FF2B5EF4-FFF2-40B4-BE49-F238E27FC236}">
                <a16:creationId xmlns:a16="http://schemas.microsoft.com/office/drawing/2014/main" id="{364DBC1C-A5BA-43C2-9453-DB03053552F5}"/>
              </a:ext>
            </a:extLst>
          </p:cNvPr>
          <p:cNvSpPr>
            <a:spLocks noGrp="1"/>
          </p:cNvSpPr>
          <p:nvPr>
            <p:ph type="sldNum" sz="quarter" idx="12"/>
          </p:nvPr>
        </p:nvSpPr>
        <p:spPr/>
        <p:txBody>
          <a:bodyPr/>
          <a:lstStyle/>
          <a:p>
            <a:fld id="{A1C527E2-DB30-4F8A-93DF-81F353A569C3}" type="slidenum">
              <a:rPr lang="en-US" b="0" smtClean="0">
                <a:latin typeface="Playfair Display Black" pitchFamily="2" charset="0"/>
              </a:rPr>
              <a:pPr/>
              <a:t>5</a:t>
            </a:fld>
            <a:endParaRPr lang="en-US" b="0" dirty="0">
              <a:latin typeface="Playfair Display Black" pitchFamily="2" charset="0"/>
            </a:endParaRPr>
          </a:p>
        </p:txBody>
      </p:sp>
      <p:pic>
        <p:nvPicPr>
          <p:cNvPr id="3" name="Picture 2" descr="A gold and white logo&#10;&#10;Description automatically generated">
            <a:extLst>
              <a:ext uri="{FF2B5EF4-FFF2-40B4-BE49-F238E27FC236}">
                <a16:creationId xmlns:a16="http://schemas.microsoft.com/office/drawing/2014/main" id="{8D45190F-94B1-88E5-6DCD-D7BB00435E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8835" y="2880566"/>
            <a:ext cx="3494329" cy="2725577"/>
          </a:xfrm>
          <a:prstGeom prst="rect">
            <a:avLst/>
          </a:prstGeom>
        </p:spPr>
      </p:pic>
      <p:sp>
        <p:nvSpPr>
          <p:cNvPr id="6" name="TextBox 5">
            <a:extLst>
              <a:ext uri="{FF2B5EF4-FFF2-40B4-BE49-F238E27FC236}">
                <a16:creationId xmlns:a16="http://schemas.microsoft.com/office/drawing/2014/main" id="{682905A7-B297-37D2-D762-A6222430B2AD}"/>
              </a:ext>
            </a:extLst>
          </p:cNvPr>
          <p:cNvSpPr txBox="1"/>
          <p:nvPr/>
        </p:nvSpPr>
        <p:spPr>
          <a:xfrm>
            <a:off x="2570094" y="1926459"/>
            <a:ext cx="7051812" cy="954107"/>
          </a:xfrm>
          <a:prstGeom prst="rect">
            <a:avLst/>
          </a:prstGeom>
          <a:noFill/>
        </p:spPr>
        <p:txBody>
          <a:bodyPr wrap="square">
            <a:spAutoFit/>
          </a:bodyPr>
          <a:lstStyle/>
          <a:p>
            <a:pPr algn="ctr"/>
            <a:r>
              <a:rPr lang="en-US" sz="2800" b="1" dirty="0">
                <a:latin typeface="+mj-lt"/>
                <a:cs typeface="Levenim MT" panose="02010502060101010101" pitchFamily="2" charset="-79"/>
              </a:rPr>
              <a:t>Association for the Study of African American Life and History</a:t>
            </a:r>
          </a:p>
        </p:txBody>
      </p:sp>
    </p:spTree>
    <p:extLst>
      <p:ext uri="{BB962C8B-B14F-4D97-AF65-F5344CB8AC3E}">
        <p14:creationId xmlns:p14="http://schemas.microsoft.com/office/powerpoint/2010/main" val="7208047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0505DC6-8875-C338-DF06-9F2FF5DF22B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C558B1-E113-437F-B9D9-80E19E30A9AF}"/>
              </a:ext>
            </a:extLst>
          </p:cNvPr>
          <p:cNvSpPr>
            <a:spLocks noGrp="1"/>
          </p:cNvSpPr>
          <p:nvPr>
            <p:ph type="ctrTitle" idx="4294967295"/>
          </p:nvPr>
        </p:nvSpPr>
        <p:spPr>
          <a:xfrm>
            <a:off x="304800" y="409911"/>
            <a:ext cx="10688128" cy="980017"/>
          </a:xfrm>
        </p:spPr>
        <p:txBody>
          <a:bodyPr anchor="t">
            <a:noAutofit/>
          </a:bodyPr>
          <a:lstStyle>
            <a:lvl1pPr algn="l">
              <a:defRPr sz="7200" b="0" cap="none">
                <a:solidFill>
                  <a:schemeClr val="tx1">
                    <a:lumMod val="75000"/>
                    <a:lumOff val="25000"/>
                  </a:schemeClr>
                </a:solidFill>
                <a:latin typeface="Tw Cen MT Condensed Extra Bold" panose="020B0803020202020204" pitchFamily="34" charset="0"/>
              </a:defRPr>
            </a:lvl1pPr>
          </a:lstStyle>
          <a:p>
            <a:r>
              <a:rPr lang="en-US" sz="4800" b="1" dirty="0">
                <a:solidFill>
                  <a:schemeClr val="tx1"/>
                </a:solidFill>
                <a:latin typeface="Playfair Display Black" pitchFamily="2" charset="0"/>
                <a:cs typeface="Levenim MT" panose="02010502060101010101" pitchFamily="2" charset="-79"/>
              </a:rPr>
              <a:t>Assessment of Control Environment</a:t>
            </a:r>
          </a:p>
        </p:txBody>
      </p:sp>
      <p:sp>
        <p:nvSpPr>
          <p:cNvPr id="4" name="Slide Number Placeholder 3">
            <a:extLst>
              <a:ext uri="{FF2B5EF4-FFF2-40B4-BE49-F238E27FC236}">
                <a16:creationId xmlns:a16="http://schemas.microsoft.com/office/drawing/2014/main" id="{364DBC1C-A5BA-43C2-9453-DB03053552F5}"/>
              </a:ext>
            </a:extLst>
          </p:cNvPr>
          <p:cNvSpPr>
            <a:spLocks noGrp="1"/>
          </p:cNvSpPr>
          <p:nvPr>
            <p:ph type="sldNum" sz="quarter" idx="12"/>
          </p:nvPr>
        </p:nvSpPr>
        <p:spPr/>
        <p:txBody>
          <a:bodyPr/>
          <a:lstStyle/>
          <a:p>
            <a:fld id="{A1C527E2-DB30-4F8A-93DF-81F353A569C3}" type="slidenum">
              <a:rPr lang="en-US" smtClean="0"/>
              <a:pPr/>
              <a:t>6</a:t>
            </a:fld>
            <a:endParaRPr lang="en-US" dirty="0"/>
          </a:p>
        </p:txBody>
      </p:sp>
      <p:sp>
        <p:nvSpPr>
          <p:cNvPr id="5" name="TextBox 4">
            <a:extLst>
              <a:ext uri="{FF2B5EF4-FFF2-40B4-BE49-F238E27FC236}">
                <a16:creationId xmlns:a16="http://schemas.microsoft.com/office/drawing/2014/main" id="{5F1CF8F0-D6A0-12E4-98BE-CA6F049E7BB5}"/>
              </a:ext>
            </a:extLst>
          </p:cNvPr>
          <p:cNvSpPr txBox="1"/>
          <p:nvPr/>
        </p:nvSpPr>
        <p:spPr>
          <a:xfrm>
            <a:off x="859735" y="1799838"/>
            <a:ext cx="6112564" cy="2816156"/>
          </a:xfrm>
          <a:prstGeom prst="rect">
            <a:avLst/>
          </a:prstGeom>
          <a:noFill/>
        </p:spPr>
        <p:txBody>
          <a:bodyPr wrap="square">
            <a:spAutoFit/>
          </a:bodyPr>
          <a:lstStyle/>
          <a:p>
            <a:pPr marL="457200" indent="-457200">
              <a:lnSpc>
                <a:spcPct val="150000"/>
              </a:lnSpc>
              <a:buFont typeface="Wingdings" panose="05000000000000000000" pitchFamily="2" charset="2"/>
              <a:buChar char="§"/>
              <a:defRPr/>
            </a:pPr>
            <a:r>
              <a:rPr lang="en-US" sz="2400" cap="small" dirty="0">
                <a:solidFill>
                  <a:prstClr val="black"/>
                </a:solidFill>
                <a:latin typeface="Levenim MT" panose="02010502060101010101" pitchFamily="2" charset="-79"/>
                <a:cs typeface="Levenim MT" panose="02010502060101010101" pitchFamily="2" charset="-79"/>
              </a:rPr>
              <a:t>Control Environment</a:t>
            </a:r>
          </a:p>
          <a:p>
            <a:pPr marL="457200" indent="-457200">
              <a:lnSpc>
                <a:spcPct val="150000"/>
              </a:lnSpc>
              <a:buFont typeface="Wingdings" panose="05000000000000000000" pitchFamily="2" charset="2"/>
              <a:buChar char="§"/>
              <a:defRPr/>
            </a:pPr>
            <a:r>
              <a:rPr lang="en-US" sz="2400" cap="small" dirty="0">
                <a:solidFill>
                  <a:prstClr val="black"/>
                </a:solidFill>
                <a:latin typeface="Levenim MT" panose="02010502060101010101" pitchFamily="2" charset="-79"/>
                <a:cs typeface="Levenim MT" panose="02010502060101010101" pitchFamily="2" charset="-79"/>
              </a:rPr>
              <a:t>Risk Assessment</a:t>
            </a:r>
          </a:p>
          <a:p>
            <a:pPr marL="457200" indent="-457200">
              <a:lnSpc>
                <a:spcPct val="150000"/>
              </a:lnSpc>
              <a:buFont typeface="Wingdings" panose="05000000000000000000" pitchFamily="2" charset="2"/>
              <a:buChar char="§"/>
              <a:defRPr/>
            </a:pPr>
            <a:r>
              <a:rPr lang="en-US" sz="2400" cap="small" dirty="0">
                <a:solidFill>
                  <a:prstClr val="black"/>
                </a:solidFill>
                <a:latin typeface="Levenim MT" panose="02010502060101010101" pitchFamily="2" charset="-79"/>
                <a:cs typeface="Levenim MT" panose="02010502060101010101" pitchFamily="2" charset="-79"/>
              </a:rPr>
              <a:t>Control Activities</a:t>
            </a:r>
          </a:p>
          <a:p>
            <a:pPr marL="457200" indent="-457200">
              <a:lnSpc>
                <a:spcPct val="150000"/>
              </a:lnSpc>
              <a:buFont typeface="Wingdings" panose="05000000000000000000" pitchFamily="2" charset="2"/>
              <a:buChar char="§"/>
              <a:defRPr/>
            </a:pPr>
            <a:r>
              <a:rPr lang="en-US" sz="2400" cap="small" dirty="0">
                <a:solidFill>
                  <a:prstClr val="black"/>
                </a:solidFill>
                <a:latin typeface="Levenim MT" panose="02010502060101010101" pitchFamily="2" charset="-79"/>
                <a:cs typeface="Levenim MT" panose="02010502060101010101" pitchFamily="2" charset="-79"/>
              </a:rPr>
              <a:t>Information and Communication</a:t>
            </a:r>
          </a:p>
          <a:p>
            <a:pPr marL="457200" indent="-457200">
              <a:lnSpc>
                <a:spcPct val="150000"/>
              </a:lnSpc>
              <a:buFont typeface="Wingdings" panose="05000000000000000000" pitchFamily="2" charset="2"/>
              <a:buChar char="§"/>
              <a:defRPr/>
            </a:pPr>
            <a:r>
              <a:rPr lang="en-US" sz="2400" cap="small" dirty="0">
                <a:solidFill>
                  <a:prstClr val="black"/>
                </a:solidFill>
                <a:latin typeface="Levenim MT" panose="02010502060101010101" pitchFamily="2" charset="-79"/>
                <a:cs typeface="Levenim MT" panose="02010502060101010101" pitchFamily="2" charset="-79"/>
              </a:rPr>
              <a:t>Monitoring</a:t>
            </a:r>
          </a:p>
        </p:txBody>
      </p:sp>
    </p:spTree>
    <p:extLst>
      <p:ext uri="{BB962C8B-B14F-4D97-AF65-F5344CB8AC3E}">
        <p14:creationId xmlns:p14="http://schemas.microsoft.com/office/powerpoint/2010/main" val="37117015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E663E5B-B06C-BEFE-169D-BF6CCF91C46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AutoShape 2"/>
          <p:cNvSpPr/>
          <p:nvPr/>
        </p:nvSpPr>
        <p:spPr>
          <a:xfrm>
            <a:off x="0" y="0"/>
            <a:ext cx="271236" cy="6858000"/>
          </a:xfrm>
          <a:prstGeom prst="rect">
            <a:avLst/>
          </a:prstGeom>
          <a:solidFill>
            <a:srgbClr val="003F6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dirty="0"/>
          </a:p>
        </p:txBody>
      </p:sp>
      <p:sp>
        <p:nvSpPr>
          <p:cNvPr id="19" name="TextBox 19"/>
          <p:cNvSpPr txBox="1"/>
          <p:nvPr/>
        </p:nvSpPr>
        <p:spPr>
          <a:xfrm>
            <a:off x="642059" y="388982"/>
            <a:ext cx="10710105" cy="8489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200"/>
              </a:lnSpc>
            </a:pPr>
            <a:r>
              <a:rPr lang="en-US" sz="4800" dirty="0">
                <a:solidFill>
                  <a:srgbClr val="1C1B18"/>
                </a:solidFill>
                <a:latin typeface="Playfair Display Black"/>
              </a:rPr>
              <a:t>Evaluation of Key Processes</a:t>
            </a:r>
          </a:p>
        </p:txBody>
      </p:sp>
      <p:sp>
        <p:nvSpPr>
          <p:cNvPr id="3" name="Slide Number Placeholder 5">
            <a:extLst>
              <a:ext uri="{FF2B5EF4-FFF2-40B4-BE49-F238E27FC236}">
                <a16:creationId xmlns:a16="http://schemas.microsoft.com/office/drawing/2014/main" id="{2C4917CD-1A55-1DAB-AB6D-E1513C39F916}"/>
              </a:ext>
            </a:extLst>
          </p:cNvPr>
          <p:cNvSpPr>
            <a:spLocks noGrp="1"/>
          </p:cNvSpPr>
          <p:nvPr>
            <p:ph type="sldNum" sz="quarter" idx="12"/>
          </p:nvPr>
        </p:nvSpPr>
        <p:spPr/>
        <p:txBody>
          <a:bodyPr/>
          <a:lstStyle>
            <a:defPPr>
              <a:defRPr lang="en-US"/>
            </a:defPPr>
            <a:lvl1pPr marL="0" algn="l" defTabSz="406380" rtl="0" eaLnBrk="1" latinLnBrk="0" hangingPunct="1">
              <a:defRPr sz="800" kern="1200">
                <a:solidFill>
                  <a:schemeClr val="tx1"/>
                </a:solidFill>
                <a:latin typeface="+mn-lt"/>
                <a:ea typeface="+mn-ea"/>
                <a:cs typeface="+mn-cs"/>
              </a:defRPr>
            </a:lvl1pPr>
            <a:lvl2pPr marL="203190" algn="l" defTabSz="406380" rtl="0" eaLnBrk="1" latinLnBrk="0" hangingPunct="1">
              <a:defRPr sz="800" kern="1200">
                <a:solidFill>
                  <a:schemeClr val="tx1"/>
                </a:solidFill>
                <a:latin typeface="+mn-lt"/>
                <a:ea typeface="+mn-ea"/>
                <a:cs typeface="+mn-cs"/>
              </a:defRPr>
            </a:lvl2pPr>
            <a:lvl3pPr marL="406380" algn="l" defTabSz="406380" rtl="0" eaLnBrk="1" latinLnBrk="0" hangingPunct="1">
              <a:defRPr sz="800" kern="1200">
                <a:solidFill>
                  <a:schemeClr val="tx1"/>
                </a:solidFill>
                <a:latin typeface="+mn-lt"/>
                <a:ea typeface="+mn-ea"/>
                <a:cs typeface="+mn-cs"/>
              </a:defRPr>
            </a:lvl3pPr>
            <a:lvl4pPr marL="609570" algn="l" defTabSz="406380" rtl="0" eaLnBrk="1" latinLnBrk="0" hangingPunct="1">
              <a:defRPr sz="800" kern="1200">
                <a:solidFill>
                  <a:schemeClr val="tx1"/>
                </a:solidFill>
                <a:latin typeface="+mn-lt"/>
                <a:ea typeface="+mn-ea"/>
                <a:cs typeface="+mn-cs"/>
              </a:defRPr>
            </a:lvl4pPr>
            <a:lvl5pPr marL="812759" algn="l" defTabSz="406380" rtl="0" eaLnBrk="1" latinLnBrk="0" hangingPunct="1">
              <a:defRPr sz="800" kern="1200">
                <a:solidFill>
                  <a:schemeClr val="tx1"/>
                </a:solidFill>
                <a:latin typeface="+mn-lt"/>
                <a:ea typeface="+mn-ea"/>
                <a:cs typeface="+mn-cs"/>
              </a:defRPr>
            </a:lvl5pPr>
            <a:lvl6pPr marL="1015949" algn="l" defTabSz="406380" rtl="0" eaLnBrk="1" latinLnBrk="0" hangingPunct="1">
              <a:defRPr sz="800" kern="1200">
                <a:solidFill>
                  <a:schemeClr val="tx1"/>
                </a:solidFill>
                <a:latin typeface="+mn-lt"/>
                <a:ea typeface="+mn-ea"/>
                <a:cs typeface="+mn-cs"/>
              </a:defRPr>
            </a:lvl6pPr>
            <a:lvl7pPr marL="1219139" algn="l" defTabSz="406380" rtl="0" eaLnBrk="1" latinLnBrk="0" hangingPunct="1">
              <a:defRPr sz="800" kern="1200">
                <a:solidFill>
                  <a:schemeClr val="tx1"/>
                </a:solidFill>
                <a:latin typeface="+mn-lt"/>
                <a:ea typeface="+mn-ea"/>
                <a:cs typeface="+mn-cs"/>
              </a:defRPr>
            </a:lvl7pPr>
            <a:lvl8pPr marL="1422329" algn="l" defTabSz="406380" rtl="0" eaLnBrk="1" latinLnBrk="0" hangingPunct="1">
              <a:defRPr sz="800" kern="1200">
                <a:solidFill>
                  <a:schemeClr val="tx1"/>
                </a:solidFill>
                <a:latin typeface="+mn-lt"/>
                <a:ea typeface="+mn-ea"/>
                <a:cs typeface="+mn-cs"/>
              </a:defRPr>
            </a:lvl8pPr>
            <a:lvl9pPr marL="1625519" algn="l" defTabSz="406380" rtl="0" eaLnBrk="1" latinLnBrk="0" hangingPunct="1">
              <a:defRPr sz="800" kern="1200">
                <a:solidFill>
                  <a:schemeClr val="tx1"/>
                </a:solidFill>
                <a:latin typeface="+mn-lt"/>
                <a:ea typeface="+mn-ea"/>
                <a:cs typeface="+mn-cs"/>
              </a:defRPr>
            </a:lvl9pPr>
          </a:lstStyle>
          <a:p>
            <a:pPr algn="r"/>
            <a:fld id="{B6F15528-21DE-4FAA-801E-634DDDAF4B2B}" type="slidenum">
              <a:rPr lang="en-US" sz="2800" smtClean="0">
                <a:solidFill>
                  <a:schemeClr val="bg1">
                    <a:lumMod val="65000"/>
                  </a:schemeClr>
                </a:solidFill>
                <a:latin typeface="Playfair Display Black" panose="00000A00000000000000" pitchFamily="2" charset="0"/>
              </a:rPr>
              <a:pPr algn="r"/>
              <a:t>7</a:t>
            </a:fld>
            <a:endParaRPr lang="en-US" sz="2800" dirty="0">
              <a:solidFill>
                <a:schemeClr val="bg1">
                  <a:lumMod val="65000"/>
                </a:schemeClr>
              </a:solidFill>
              <a:latin typeface="Playfair Display Black" panose="00000A00000000000000" pitchFamily="2" charset="0"/>
            </a:endParaRPr>
          </a:p>
        </p:txBody>
      </p:sp>
      <p:graphicFrame>
        <p:nvGraphicFramePr>
          <p:cNvPr id="4" name="Table 3">
            <a:extLst>
              <a:ext uri="{FF2B5EF4-FFF2-40B4-BE49-F238E27FC236}">
                <a16:creationId xmlns:a16="http://schemas.microsoft.com/office/drawing/2014/main" id="{BC183948-685F-75CB-1DD2-F87B81095DB7}"/>
              </a:ext>
            </a:extLst>
          </p:cNvPr>
          <p:cNvGraphicFramePr>
            <a:graphicFrameLocks noGrp="1"/>
          </p:cNvGraphicFramePr>
          <p:nvPr>
            <p:extLst>
              <p:ext uri="{D42A27DB-BD31-4B8C-83A1-F6EECF244321}">
                <p14:modId xmlns:p14="http://schemas.microsoft.com/office/powerpoint/2010/main" val="4244882825"/>
              </p:ext>
            </p:extLst>
          </p:nvPr>
        </p:nvGraphicFramePr>
        <p:xfrm>
          <a:off x="642059" y="1696845"/>
          <a:ext cx="10495855" cy="3831859"/>
        </p:xfrm>
        <a:graphic>
          <a:graphicData uri="http://schemas.openxmlformats.org/drawingml/2006/table">
            <a:tbl>
              <a:tblPr bandRow="1" bandCol="1"/>
              <a:tblGrid>
                <a:gridCol w="2823985">
                  <a:extLst>
                    <a:ext uri="{9D8B030D-6E8A-4147-A177-3AD203B41FA5}">
                      <a16:colId xmlns:a16="http://schemas.microsoft.com/office/drawing/2014/main" val="1950197708"/>
                    </a:ext>
                  </a:extLst>
                </a:gridCol>
                <a:gridCol w="2799601">
                  <a:extLst>
                    <a:ext uri="{9D8B030D-6E8A-4147-A177-3AD203B41FA5}">
                      <a16:colId xmlns:a16="http://schemas.microsoft.com/office/drawing/2014/main" val="2505301341"/>
                    </a:ext>
                  </a:extLst>
                </a:gridCol>
                <a:gridCol w="2664009">
                  <a:extLst>
                    <a:ext uri="{9D8B030D-6E8A-4147-A177-3AD203B41FA5}">
                      <a16:colId xmlns:a16="http://schemas.microsoft.com/office/drawing/2014/main" val="655309940"/>
                    </a:ext>
                  </a:extLst>
                </a:gridCol>
                <a:gridCol w="2208260">
                  <a:extLst>
                    <a:ext uri="{9D8B030D-6E8A-4147-A177-3AD203B41FA5}">
                      <a16:colId xmlns:a16="http://schemas.microsoft.com/office/drawing/2014/main" val="3150003401"/>
                    </a:ext>
                  </a:extLst>
                </a:gridCol>
              </a:tblGrid>
              <a:tr h="0">
                <a:tc>
                  <a:txBody>
                    <a:bodyPr/>
                    <a:lstStyle/>
                    <a:p>
                      <a:pPr algn="ctr">
                        <a:lnSpc>
                          <a:spcPts val="2800"/>
                        </a:lnSpc>
                        <a:defRPr/>
                      </a:pPr>
                      <a:r>
                        <a:rPr lang="en-US" sz="1300" b="1" dirty="0">
                          <a:solidFill>
                            <a:schemeClr val="tx1"/>
                          </a:solidFill>
                          <a:latin typeface="Levenim MT" panose="02010502060101010101" pitchFamily="2" charset="-79"/>
                          <a:cs typeface="Levenim MT" panose="02010502060101010101" pitchFamily="2" charset="-79"/>
                        </a:rPr>
                        <a:t>Treasury</a:t>
                      </a:r>
                      <a:endParaRPr lang="en-US" sz="700" b="1" dirty="0">
                        <a:solidFill>
                          <a:schemeClr val="tx1"/>
                        </a:solidFill>
                        <a:latin typeface="Levenim MT" panose="02010502060101010101" pitchFamily="2" charset="-79"/>
                        <a:cs typeface="Levenim MT" panose="02010502060101010101" pitchFamily="2" charset="-79"/>
                      </a:endParaRP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6A0E"/>
                    </a:solidFill>
                  </a:tcPr>
                </a:tc>
                <a:tc>
                  <a:txBody>
                    <a:bodyPr/>
                    <a:lstStyle/>
                    <a:p>
                      <a:pPr algn="ctr">
                        <a:lnSpc>
                          <a:spcPts val="2800"/>
                        </a:lnSpc>
                        <a:defRPr/>
                      </a:pPr>
                      <a:r>
                        <a:rPr lang="en-US" sz="1300" b="1" dirty="0">
                          <a:solidFill>
                            <a:schemeClr val="tx1"/>
                          </a:solidFill>
                          <a:latin typeface="Levenim MT" panose="02010502060101010101" pitchFamily="2" charset="-79"/>
                          <a:cs typeface="Levenim MT" panose="02010502060101010101" pitchFamily="2" charset="-79"/>
                        </a:rPr>
                        <a:t>Financial</a:t>
                      </a:r>
                      <a:r>
                        <a:rPr lang="en-US" sz="1300" b="1" baseline="0" dirty="0">
                          <a:solidFill>
                            <a:schemeClr val="tx1"/>
                          </a:solidFill>
                          <a:latin typeface="Levenim MT" panose="02010502060101010101" pitchFamily="2" charset="-79"/>
                          <a:cs typeface="Levenim MT" panose="02010502060101010101" pitchFamily="2" charset="-79"/>
                        </a:rPr>
                        <a:t> Reporting</a:t>
                      </a:r>
                      <a:endParaRPr lang="en-US" sz="700" b="1" dirty="0">
                        <a:solidFill>
                          <a:schemeClr val="tx1"/>
                        </a:solidFill>
                        <a:latin typeface="Levenim MT" panose="02010502060101010101" pitchFamily="2" charset="-79"/>
                        <a:cs typeface="Levenim MT" panose="02010502060101010101" pitchFamily="2" charset="-79"/>
                      </a:endParaRP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6A0E"/>
                    </a:solidFill>
                  </a:tcPr>
                </a:tc>
                <a:tc>
                  <a:txBody>
                    <a:bodyPr/>
                    <a:lstStyle/>
                    <a:p>
                      <a:pPr marL="0" algn="ctr" defTabSz="914377" rtl="0" eaLnBrk="1" latinLnBrk="0" hangingPunct="1">
                        <a:lnSpc>
                          <a:spcPts val="2800"/>
                        </a:lnSpc>
                        <a:defRPr/>
                      </a:pPr>
                      <a:r>
                        <a:rPr lang="en-US" sz="1300" b="1" kern="1200" dirty="0">
                          <a:solidFill>
                            <a:schemeClr val="tx1"/>
                          </a:solidFill>
                          <a:latin typeface="Levenim MT" panose="02010502060101010101" pitchFamily="2" charset="-79"/>
                          <a:ea typeface="+mn-ea"/>
                          <a:cs typeface="Levenim MT" panose="02010502060101010101" pitchFamily="2" charset="-79"/>
                        </a:rPr>
                        <a:t>Expenditures</a:t>
                      </a: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6A0E"/>
                    </a:solidFill>
                  </a:tcPr>
                </a:tc>
                <a:tc>
                  <a:txBody>
                    <a:bodyPr/>
                    <a:lstStyle/>
                    <a:p>
                      <a:pPr algn="ctr">
                        <a:lnSpc>
                          <a:spcPts val="2800"/>
                        </a:lnSpc>
                        <a:defRPr/>
                      </a:pPr>
                      <a:r>
                        <a:rPr kumimoji="0" lang="en-US" altLang="en-US" sz="1400" b="1" i="0" u="none" strike="noStrike" kern="1200" cap="none" normalizeH="0" baseline="0" dirty="0">
                          <a:ln>
                            <a:noFill/>
                          </a:ln>
                          <a:solidFill>
                            <a:schemeClr val="tx1"/>
                          </a:solidFill>
                          <a:effectLst/>
                          <a:latin typeface="+mn-lt"/>
                          <a:ea typeface="+mn-ea"/>
                          <a:cs typeface="Arial" panose="020B0604020202020204" pitchFamily="34" charset="0"/>
                        </a:rPr>
                        <a:t>Revenue</a:t>
                      </a:r>
                      <a:endParaRPr kumimoji="0" lang="en-US" sz="1400" b="1" i="0" u="none" strike="noStrike" kern="1200" cap="none" normalizeH="0" baseline="0" dirty="0">
                        <a:ln>
                          <a:noFill/>
                        </a:ln>
                        <a:solidFill>
                          <a:schemeClr val="tx1"/>
                        </a:solidFill>
                        <a:effectLst/>
                        <a:latin typeface="+mn-lt"/>
                        <a:ea typeface="+mn-ea"/>
                        <a:cs typeface="Arial" panose="020B0604020202020204" pitchFamily="34" charset="0"/>
                      </a:endParaRP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6A0E"/>
                    </a:solidFill>
                  </a:tcPr>
                </a:tc>
                <a:extLst>
                  <a:ext uri="{0D108BD9-81ED-4DB2-BD59-A6C34878D82A}">
                    <a16:rowId xmlns:a16="http://schemas.microsoft.com/office/drawing/2014/main" val="1272426705"/>
                  </a:ext>
                </a:extLst>
              </a:tr>
              <a:tr h="2696817">
                <a:tc>
                  <a:txBody>
                    <a:bodyPr/>
                    <a:lstStyle/>
                    <a:p>
                      <a:pPr marL="220663" marR="0" lvl="0" indent="-171450" algn="l" defTabSz="6858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Cash Management</a:t>
                      </a:r>
                    </a:p>
                    <a:p>
                      <a:pPr marL="220663" marR="0" lvl="0" indent="-171450" algn="l" defTabSz="6858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Reconciliations</a:t>
                      </a:r>
                    </a:p>
                    <a:p>
                      <a:pPr marL="49213" marR="0" lvl="0" indent="0" algn="l" defTabSz="685800" rtl="0" eaLnBrk="1" fontAlgn="base" latinLnBrk="0" hangingPunct="1">
                        <a:lnSpc>
                          <a:spcPct val="100000"/>
                        </a:lnSpc>
                        <a:spcBef>
                          <a:spcPct val="0"/>
                        </a:spcBef>
                        <a:spcAft>
                          <a:spcPct val="0"/>
                        </a:spcAft>
                        <a:buClr>
                          <a:srgbClr val="333F50"/>
                        </a:buClr>
                        <a:buSzPct val="90000"/>
                        <a:buFont typeface="Wingdings" panose="05000000000000000000" pitchFamily="2" charset="2"/>
                        <a:buNone/>
                        <a:tabLst/>
                      </a:pPr>
                      <a:endParaRPr kumimoji="0" lang="en-US" altLang="en-US" sz="1100" b="0" i="0" u="none" strike="noStrike" cap="none" normalizeH="0" baseline="0" dirty="0">
                        <a:ln>
                          <a:noFill/>
                        </a:ln>
                        <a:solidFill>
                          <a:srgbClr val="000000"/>
                        </a:solidFill>
                        <a:effectLst/>
                        <a:latin typeface="+mn-lt"/>
                        <a:cs typeface="Arial" panose="020B0604020202020204" pitchFamily="34" charset="0"/>
                      </a:endParaRPr>
                    </a:p>
                  </a:txBody>
                  <a:tcPr marL="127000" marR="127000" marT="127000" marB="127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tc>
                  <a:txBody>
                    <a:bodyPr/>
                    <a:lstStyle/>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Accounting Principles And Disclosure</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Closing the Books</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Report Preparation </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General Ledger and Journal Entry Processing</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Verification and Review of Results</a:t>
                      </a:r>
                    </a:p>
                  </a:txBody>
                  <a:tcPr marL="127000" marR="127000" marT="127000" marB="127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tc>
                  <a:txBody>
                    <a:bodyPr/>
                    <a:lstStyle/>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Accounts Payable</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Cash Disbursements</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Cutoff </a:t>
                      </a:r>
                    </a:p>
                  </a:txBody>
                  <a:tcPr marL="127000" marR="127000" marT="127000" marB="127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tc>
                  <a:txBody>
                    <a:bodyPr/>
                    <a:lstStyle/>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Billing</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Cash Receipts</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Revenue Recognition</a:t>
                      </a:r>
                    </a:p>
                    <a:p>
                      <a:pPr marL="220663" marR="0" lvl="0" indent="-171450" algn="l" defTabSz="914400" rtl="0" eaLnBrk="1" fontAlgn="base" latinLnBrk="0" hangingPunct="1">
                        <a:lnSpc>
                          <a:spcPct val="100000"/>
                        </a:lnSpc>
                        <a:spcBef>
                          <a:spcPct val="0"/>
                        </a:spcBef>
                        <a:spcAft>
                          <a:spcPct val="0"/>
                        </a:spcAft>
                        <a:buClr>
                          <a:srgbClr val="333F50"/>
                        </a:buClr>
                        <a:buSzPct val="90000"/>
                        <a:buFont typeface="Wingdings" panose="05000000000000000000" pitchFamily="2" charset="2"/>
                        <a:buChar char="§"/>
                        <a:tabLst/>
                      </a:pPr>
                      <a:r>
                        <a:rPr kumimoji="0" lang="en-US" altLang="en-US" sz="1100" b="0" i="0" u="none" strike="noStrike" cap="none" normalizeH="0" baseline="0" dirty="0">
                          <a:ln>
                            <a:noFill/>
                          </a:ln>
                          <a:solidFill>
                            <a:srgbClr val="000000"/>
                          </a:solidFill>
                          <a:effectLst/>
                          <a:latin typeface="+mn-lt"/>
                          <a:cs typeface="Arial" panose="020B0604020202020204" pitchFamily="34" charset="0"/>
                        </a:rPr>
                        <a:t>Cutoff</a:t>
                      </a:r>
                    </a:p>
                  </a:txBody>
                  <a:tcPr marL="127000" marR="127000" marT="127000" marB="127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extLst>
                  <a:ext uri="{0D108BD9-81ED-4DB2-BD59-A6C34878D82A}">
                    <a16:rowId xmlns:a16="http://schemas.microsoft.com/office/drawing/2014/main" val="2743410064"/>
                  </a:ext>
                </a:extLst>
              </a:tr>
              <a:tr h="561002">
                <a:tc>
                  <a:txBody>
                    <a:bodyPr/>
                    <a:lstStyle/>
                    <a:p>
                      <a:pPr algn="ctr">
                        <a:lnSpc>
                          <a:spcPts val="2520"/>
                        </a:lnSpc>
                        <a:defRPr/>
                      </a:pPr>
                      <a:r>
                        <a:rPr lang="en-US" sz="1200" dirty="0">
                          <a:solidFill>
                            <a:srgbClr val="000000"/>
                          </a:solidFill>
                          <a:latin typeface="Levenim MT" panose="02010502060101010101" pitchFamily="2" charset="-79"/>
                          <a:cs typeface="Levenim MT" panose="02010502060101010101" pitchFamily="2" charset="-79"/>
                        </a:rPr>
                        <a:t>Effective</a:t>
                      </a:r>
                      <a:endParaRPr lang="en-US" sz="700" dirty="0">
                        <a:latin typeface="Levenim MT" panose="02010502060101010101" pitchFamily="2" charset="-79"/>
                        <a:cs typeface="Levenim MT" panose="02010502060101010101" pitchFamily="2" charset="-79"/>
                      </a:endParaRP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tc>
                  <a:txBody>
                    <a:bodyPr/>
                    <a:lstStyle/>
                    <a:p>
                      <a:pPr algn="ctr">
                        <a:lnSpc>
                          <a:spcPts val="2519"/>
                        </a:lnSpc>
                        <a:defRPr/>
                      </a:pPr>
                      <a:r>
                        <a:rPr lang="en-US" sz="1200" dirty="0">
                          <a:solidFill>
                            <a:srgbClr val="000000"/>
                          </a:solidFill>
                          <a:latin typeface="Levenim MT" panose="02010502060101010101" pitchFamily="2" charset="-79"/>
                          <a:cs typeface="Levenim MT" panose="02010502060101010101" pitchFamily="2" charset="-79"/>
                        </a:rPr>
                        <a:t>Effective</a:t>
                      </a:r>
                      <a:endParaRPr lang="en-US" sz="700" dirty="0">
                        <a:latin typeface="Levenim MT" panose="02010502060101010101" pitchFamily="2" charset="-79"/>
                        <a:cs typeface="Levenim MT" panose="02010502060101010101" pitchFamily="2" charset="-79"/>
                      </a:endParaRP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tc>
                  <a:txBody>
                    <a:bodyPr/>
                    <a:lstStyle/>
                    <a:p>
                      <a:pPr marL="0" algn="ctr" defTabSz="609615" rtl="0" eaLnBrk="1" latinLnBrk="0" hangingPunct="1">
                        <a:lnSpc>
                          <a:spcPts val="2519"/>
                        </a:lnSpc>
                        <a:defRPr/>
                      </a:pPr>
                      <a:r>
                        <a:rPr lang="en-US" sz="1200" kern="1200" dirty="0">
                          <a:solidFill>
                            <a:srgbClr val="000000"/>
                          </a:solidFill>
                          <a:latin typeface="Levenim MT" panose="02010502060101010101" pitchFamily="2" charset="-79"/>
                          <a:ea typeface="+mn-ea"/>
                          <a:cs typeface="Levenim MT" panose="02010502060101010101" pitchFamily="2" charset="-79"/>
                        </a:rPr>
                        <a:t>Effective</a:t>
                      </a: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tc>
                  <a:txBody>
                    <a:bodyPr/>
                    <a:lstStyle/>
                    <a:p>
                      <a:pPr algn="ctr">
                        <a:lnSpc>
                          <a:spcPts val="2519"/>
                        </a:lnSpc>
                        <a:defRPr/>
                      </a:pPr>
                      <a:r>
                        <a:rPr lang="en-US" sz="1200" kern="1200" dirty="0">
                          <a:solidFill>
                            <a:srgbClr val="000000"/>
                          </a:solidFill>
                          <a:latin typeface="Levenim MT" panose="02010502060101010101" pitchFamily="2" charset="-79"/>
                          <a:ea typeface="+mn-ea"/>
                          <a:cs typeface="Levenim MT" panose="02010502060101010101" pitchFamily="2" charset="-79"/>
                        </a:rPr>
                        <a:t>Effective</a:t>
                      </a:r>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9A2"/>
                    </a:solidFill>
                  </a:tcPr>
                </a:tc>
                <a:extLst>
                  <a:ext uri="{0D108BD9-81ED-4DB2-BD59-A6C34878D82A}">
                    <a16:rowId xmlns:a16="http://schemas.microsoft.com/office/drawing/2014/main" val="350712801"/>
                  </a:ext>
                </a:extLst>
              </a:tr>
            </a:tbl>
          </a:graphicData>
        </a:graphic>
      </p:graphicFrame>
    </p:spTree>
    <p:extLst>
      <p:ext uri="{BB962C8B-B14F-4D97-AF65-F5344CB8AC3E}">
        <p14:creationId xmlns:p14="http://schemas.microsoft.com/office/powerpoint/2010/main" val="7585232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4C8A611-950A-9435-8836-66F5B10D0D5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E57C1B-F561-432C-9FEF-DA10737D50A6}"/>
              </a:ext>
            </a:extLst>
          </p:cNvPr>
          <p:cNvSpPr>
            <a:spLocks noGrp="1"/>
          </p:cNvSpPr>
          <p:nvPr>
            <p:ph type="title"/>
          </p:nvPr>
        </p:nvSpPr>
        <p:spPr>
          <a:xfrm>
            <a:off x="457200" y="473498"/>
            <a:ext cx="11413959" cy="762000"/>
          </a:xfrm>
        </p:spPr>
        <p:txBody>
          <a:bodyPr>
            <a:noAutofit/>
          </a:bodyPr>
          <a:lstStyle/>
          <a:p>
            <a:r>
              <a:rPr lang="en-US" sz="4800" dirty="0">
                <a:latin typeface="Playfair Display Black" pitchFamily="2" charset="0"/>
              </a:rPr>
              <a:t>Status of Prior Year Recommendations</a:t>
            </a:r>
          </a:p>
        </p:txBody>
      </p:sp>
      <p:graphicFrame>
        <p:nvGraphicFramePr>
          <p:cNvPr id="5" name="Table 4">
            <a:extLst>
              <a:ext uri="{FF2B5EF4-FFF2-40B4-BE49-F238E27FC236}">
                <a16:creationId xmlns:a16="http://schemas.microsoft.com/office/drawing/2014/main" id="{6418DFB9-84E2-677D-0F47-C0D86A0C9310}"/>
              </a:ext>
            </a:extLst>
          </p:cNvPr>
          <p:cNvGraphicFramePr>
            <a:graphicFrameLocks noGrp="1"/>
          </p:cNvGraphicFramePr>
          <p:nvPr>
            <p:extLst>
              <p:ext uri="{D42A27DB-BD31-4B8C-83A1-F6EECF244321}">
                <p14:modId xmlns:p14="http://schemas.microsoft.com/office/powerpoint/2010/main" val="3254027085"/>
              </p:ext>
            </p:extLst>
          </p:nvPr>
        </p:nvGraphicFramePr>
        <p:xfrm>
          <a:off x="528320" y="1397707"/>
          <a:ext cx="10627359" cy="3778220"/>
        </p:xfrm>
        <a:graphic>
          <a:graphicData uri="http://schemas.openxmlformats.org/drawingml/2006/table">
            <a:tbl>
              <a:tblPr firstRow="1" bandRow="1">
                <a:tableStyleId>{93296810-A885-4BE3-A3E7-6D5BEEA58F35}</a:tableStyleId>
              </a:tblPr>
              <a:tblGrid>
                <a:gridCol w="2598221">
                  <a:extLst>
                    <a:ext uri="{9D8B030D-6E8A-4147-A177-3AD203B41FA5}">
                      <a16:colId xmlns:a16="http://schemas.microsoft.com/office/drawing/2014/main" val="2770218629"/>
                    </a:ext>
                  </a:extLst>
                </a:gridCol>
                <a:gridCol w="5916418">
                  <a:extLst>
                    <a:ext uri="{9D8B030D-6E8A-4147-A177-3AD203B41FA5}">
                      <a16:colId xmlns:a16="http://schemas.microsoft.com/office/drawing/2014/main" val="3268326159"/>
                    </a:ext>
                  </a:extLst>
                </a:gridCol>
                <a:gridCol w="2112720">
                  <a:extLst>
                    <a:ext uri="{9D8B030D-6E8A-4147-A177-3AD203B41FA5}">
                      <a16:colId xmlns:a16="http://schemas.microsoft.com/office/drawing/2014/main" val="3308862228"/>
                    </a:ext>
                  </a:extLst>
                </a:gridCol>
              </a:tblGrid>
              <a:tr h="223010">
                <a:tc>
                  <a:txBody>
                    <a:bodyPr/>
                    <a:lstStyle/>
                    <a:p>
                      <a:pPr algn="ctr"/>
                      <a:r>
                        <a:rPr lang="en-US" sz="1200" dirty="0"/>
                        <a:t>Observation</a:t>
                      </a:r>
                      <a:endParaRPr lang="en-US" sz="1200" dirty="0">
                        <a:latin typeface="Rockwell (Body)"/>
                        <a:cs typeface="Levenim MT" panose="02010502060101010101" pitchFamily="2" charset="-79"/>
                      </a:endParaRPr>
                    </a:p>
                  </a:txBody>
                  <a:tcPr/>
                </a:tc>
                <a:tc>
                  <a:txBody>
                    <a:bodyPr/>
                    <a:lstStyle/>
                    <a:p>
                      <a:pPr algn="ctr"/>
                      <a:r>
                        <a:rPr lang="en-US" sz="1200" dirty="0"/>
                        <a:t>Recommendation </a:t>
                      </a:r>
                      <a:endParaRPr lang="en-US" sz="1200" dirty="0">
                        <a:latin typeface="Rockwell (Body)"/>
                        <a:cs typeface="Levenim MT" panose="02010502060101010101" pitchFamily="2" charset="-79"/>
                      </a:endParaRPr>
                    </a:p>
                  </a:txBody>
                  <a:tcPr/>
                </a:tc>
                <a:tc>
                  <a:txBody>
                    <a:bodyPr/>
                    <a:lstStyle/>
                    <a:p>
                      <a:pPr algn="ctr"/>
                      <a:r>
                        <a:rPr lang="en-US" sz="1200" dirty="0">
                          <a:latin typeface="Rockwell (Body)"/>
                          <a:cs typeface="Levenim MT" panose="02010502060101010101" pitchFamily="2" charset="-79"/>
                        </a:rPr>
                        <a:t>Status</a:t>
                      </a:r>
                    </a:p>
                  </a:txBody>
                  <a:tcPr/>
                </a:tc>
                <a:extLst>
                  <a:ext uri="{0D108BD9-81ED-4DB2-BD59-A6C34878D82A}">
                    <a16:rowId xmlns:a16="http://schemas.microsoft.com/office/drawing/2014/main" val="3753179120"/>
                  </a:ext>
                </a:extLst>
              </a:tr>
              <a:tr h="1400780">
                <a:tc>
                  <a:txBody>
                    <a:bodyPr/>
                    <a:lstStyle/>
                    <a:p>
                      <a:r>
                        <a:rPr lang="en-US" sz="1200" b="1" dirty="0"/>
                        <a:t>Revenue</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During our audit testing, we noted that deferred revenue was overstated. SBC recommends that ASALH review the agreement and ensure the proper treatment of revenue recognition. No issues noted in the current year testing.</a:t>
                      </a:r>
                    </a:p>
                  </a:txBody>
                  <a:tcPr anchor="ctr">
                    <a:solidFill>
                      <a:srgbClr val="FCD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Implemented </a:t>
                      </a:r>
                    </a:p>
                  </a:txBody>
                  <a:tcPr anchor="ctr">
                    <a:solidFill>
                      <a:srgbClr val="FCDDCF"/>
                    </a:solidFill>
                  </a:tcPr>
                </a:tc>
                <a:extLst>
                  <a:ext uri="{0D108BD9-81ED-4DB2-BD59-A6C34878D82A}">
                    <a16:rowId xmlns:a16="http://schemas.microsoft.com/office/drawing/2014/main" val="2696938791"/>
                  </a:ext>
                </a:extLst>
              </a:tr>
              <a:tr h="1400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Levenim MT" panose="02010502060101010101" pitchFamily="2" charset="-79"/>
                          <a:ea typeface="+mn-ea"/>
                          <a:cs typeface="Levenim MT" panose="02010502060101010101" pitchFamily="2" charset="-79"/>
                        </a:rPr>
                        <a:t>During the audit procedures, SBC noted that some organizational documents of ASALH have not been updated in many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Levenim MT" panose="02010502060101010101" pitchFamily="2" charset="-79"/>
                        <a:ea typeface="+mn-ea"/>
                        <a:cs typeface="Levenim MT" panose="02010502060101010101"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For example: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Organizational chart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Whistleblower policy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Constitution and bylaws</a:t>
                      </a:r>
                    </a:p>
                    <a:p>
                      <a:endParaRPr lang="en-US" sz="1200" b="1"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SBC recommends that management and those charged with governance revisit these documents, document any changes, and have the approval of the updated documents memorialized via the minutes. Updated documents should include language as it relates to managing liquidity and the functional expense allocation methodology, as disclosed in the notes to the financial statements. Implementation of this recommendation will allow ASALH to have policies and procedures that are consistent with the current operations and provide a platform to monitor that the policies and procedures are being applied consistently.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Levenim MT" panose="02010502060101010101" pitchFamily="2" charset="-79"/>
                        <a:ea typeface="+mn-ea"/>
                        <a:cs typeface="Levenim MT" panose="02010502060101010101" pitchFamily="2" charset="-79"/>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Levenim MT" panose="02010502060101010101" pitchFamily="2" charset="-79"/>
                          <a:ea typeface="+mn-ea"/>
                          <a:cs typeface="Levenim MT" panose="02010502060101010101" pitchFamily="2" charset="-79"/>
                        </a:rPr>
                        <a:t>In Progress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Levenim MT" panose="02010502060101010101" pitchFamily="2" charset="-79"/>
                        <a:ea typeface="+mn-ea"/>
                        <a:cs typeface="Levenim MT" panose="02010502060101010101" pitchFamily="2" charset="-79"/>
                      </a:endParaRPr>
                    </a:p>
                  </a:txBody>
                  <a:tcPr anchor="ctr">
                    <a:solidFill>
                      <a:srgbClr val="FDEFE9"/>
                    </a:solidFill>
                  </a:tcPr>
                </a:tc>
                <a:extLst>
                  <a:ext uri="{0D108BD9-81ED-4DB2-BD59-A6C34878D82A}">
                    <a16:rowId xmlns:a16="http://schemas.microsoft.com/office/drawing/2014/main" val="2680033485"/>
                  </a:ext>
                </a:extLst>
              </a:tr>
            </a:tbl>
          </a:graphicData>
        </a:graphic>
      </p:graphicFrame>
      <p:sp>
        <p:nvSpPr>
          <p:cNvPr id="6" name="Slide Number Placeholder 3">
            <a:extLst>
              <a:ext uri="{FF2B5EF4-FFF2-40B4-BE49-F238E27FC236}">
                <a16:creationId xmlns:a16="http://schemas.microsoft.com/office/drawing/2014/main" id="{E91C9559-F464-6D7A-ADA3-6CB2188E310D}"/>
              </a:ext>
            </a:extLst>
          </p:cNvPr>
          <p:cNvSpPr>
            <a:spLocks noGrp="1"/>
          </p:cNvSpPr>
          <p:nvPr>
            <p:ph type="sldNum" sz="quarter" idx="12"/>
          </p:nvPr>
        </p:nvSpPr>
        <p:spPr>
          <a:xfrm>
            <a:off x="10484929" y="6411424"/>
            <a:ext cx="1422400" cy="243417"/>
          </a:xfrm>
        </p:spPr>
        <p:txBody>
          <a:bodyPr/>
          <a:lstStyle/>
          <a:p>
            <a:fld id="{A1C527E2-DB30-4F8A-93DF-81F353A569C3}" type="slidenum">
              <a:rPr lang="en-US" sz="2800" b="0" smtClean="0">
                <a:solidFill>
                  <a:schemeClr val="bg1">
                    <a:lumMod val="65000"/>
                  </a:schemeClr>
                </a:solidFill>
                <a:latin typeface="Playfair Display Black" pitchFamily="2" charset="0"/>
              </a:rPr>
              <a:pPr/>
              <a:t>8</a:t>
            </a:fld>
            <a:endParaRPr lang="en-US" sz="2800" b="0" dirty="0">
              <a:solidFill>
                <a:schemeClr val="bg1">
                  <a:lumMod val="65000"/>
                </a:schemeClr>
              </a:solidFill>
              <a:latin typeface="Playfair Display Black" pitchFamily="2" charset="0"/>
            </a:endParaRPr>
          </a:p>
        </p:txBody>
      </p:sp>
    </p:spTree>
    <p:extLst>
      <p:ext uri="{BB962C8B-B14F-4D97-AF65-F5344CB8AC3E}">
        <p14:creationId xmlns:p14="http://schemas.microsoft.com/office/powerpoint/2010/main" val="33783845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341EC7F-2671-BE5D-0DD9-FE569C5F970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555F3D8-5193-4527-8F41-2D1D0CA4DB54}"/>
              </a:ext>
            </a:extLst>
          </p:cNvPr>
          <p:cNvSpPr>
            <a:spLocks noGrp="1"/>
          </p:cNvSpPr>
          <p:nvPr>
            <p:ph type="title"/>
          </p:nvPr>
        </p:nvSpPr>
        <p:spPr>
          <a:xfrm>
            <a:off x="296329" y="458509"/>
            <a:ext cx="10814648" cy="762000"/>
          </a:xfrm>
        </p:spPr>
        <p:txBody>
          <a:bodyPr>
            <a:normAutofit fontScale="90000"/>
          </a:bodyPr>
          <a:lstStyle/>
          <a:p>
            <a:r>
              <a:rPr lang="en-US" sz="5300" dirty="0">
                <a:latin typeface="Playfair Display Black" pitchFamily="2" charset="0"/>
              </a:rPr>
              <a:t>Financial Statement Highlights</a:t>
            </a:r>
            <a:endParaRPr lang="en-US" sz="1400" dirty="0">
              <a:latin typeface="Playfair Display Black" pitchFamily="2" charset="0"/>
            </a:endParaRPr>
          </a:p>
        </p:txBody>
      </p:sp>
      <p:sp>
        <p:nvSpPr>
          <p:cNvPr id="5" name="Slide Number Placeholder 3">
            <a:extLst>
              <a:ext uri="{FF2B5EF4-FFF2-40B4-BE49-F238E27FC236}">
                <a16:creationId xmlns:a16="http://schemas.microsoft.com/office/drawing/2014/main" id="{EF4526ED-8157-C784-D608-D4CA39CECF68}"/>
              </a:ext>
            </a:extLst>
          </p:cNvPr>
          <p:cNvSpPr>
            <a:spLocks noGrp="1"/>
          </p:cNvSpPr>
          <p:nvPr>
            <p:ph type="sldNum" sz="quarter" idx="12"/>
          </p:nvPr>
        </p:nvSpPr>
        <p:spPr>
          <a:xfrm>
            <a:off x="10484929" y="6411424"/>
            <a:ext cx="1422400" cy="243417"/>
          </a:xfrm>
        </p:spPr>
        <p:txBody>
          <a:bodyPr/>
          <a:lstStyle/>
          <a:p>
            <a:fld id="{A1C527E2-DB30-4F8A-93DF-81F353A569C3}" type="slidenum">
              <a:rPr lang="en-US" sz="2800" b="0" smtClean="0">
                <a:latin typeface="Playfair Display Black" pitchFamily="2" charset="0"/>
              </a:rPr>
              <a:pPr/>
              <a:t>9</a:t>
            </a:fld>
            <a:endParaRPr lang="en-US" sz="2800" b="0" dirty="0">
              <a:latin typeface="Playfair Display Black" pitchFamily="2" charset="0"/>
            </a:endParaRPr>
          </a:p>
        </p:txBody>
      </p:sp>
      <p:graphicFrame>
        <p:nvGraphicFramePr>
          <p:cNvPr id="2" name="Table 1">
            <a:extLst>
              <a:ext uri="{FF2B5EF4-FFF2-40B4-BE49-F238E27FC236}">
                <a16:creationId xmlns:a16="http://schemas.microsoft.com/office/drawing/2014/main" id="{400902C1-0789-9016-7A06-5AE9AEDD085C}"/>
              </a:ext>
            </a:extLst>
          </p:cNvPr>
          <p:cNvGraphicFramePr>
            <a:graphicFrameLocks noGrp="1"/>
          </p:cNvGraphicFramePr>
          <p:nvPr>
            <p:extLst>
              <p:ext uri="{D42A27DB-BD31-4B8C-83A1-F6EECF244321}">
                <p14:modId xmlns:p14="http://schemas.microsoft.com/office/powerpoint/2010/main" val="1676463687"/>
              </p:ext>
            </p:extLst>
          </p:nvPr>
        </p:nvGraphicFramePr>
        <p:xfrm>
          <a:off x="431764" y="1337442"/>
          <a:ext cx="4457700" cy="38608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92490367"/>
                    </a:ext>
                  </a:extLst>
                </a:gridCol>
              </a:tblGrid>
              <a:tr h="113710">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Statements of Financial Position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noFill/>
                  </a:tcPr>
                </a:tc>
                <a:extLst>
                  <a:ext uri="{0D108BD9-81ED-4DB2-BD59-A6C34878D82A}">
                    <a16:rowId xmlns:a16="http://schemas.microsoft.com/office/drawing/2014/main" val="200067107"/>
                  </a:ext>
                </a:extLst>
              </a:tr>
              <a:tr h="196850">
                <a:tc>
                  <a:txBody>
                    <a:bodyPr/>
                    <a:lstStyle/>
                    <a:p>
                      <a:pPr algn="l" fontAlgn="b"/>
                      <a:r>
                        <a:rPr lang="en-US" sz="1200" b="1" u="none" strike="noStrike" dirty="0">
                          <a:effectLst/>
                          <a:latin typeface="Times New Roman" panose="02020603050405020304" pitchFamily="18" charset="0"/>
                          <a:cs typeface="Times New Roman" panose="02020603050405020304" pitchFamily="18" charset="0"/>
                        </a:rPr>
                        <a:t>As of  December 31, 2023, 2022, and 2021</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noFill/>
                  </a:tcPr>
                </a:tc>
                <a:extLst>
                  <a:ext uri="{0D108BD9-81ED-4DB2-BD59-A6C34878D82A}">
                    <a16:rowId xmlns:a16="http://schemas.microsoft.com/office/drawing/2014/main" val="3267515847"/>
                  </a:ext>
                </a:extLst>
              </a:tr>
            </a:tbl>
          </a:graphicData>
        </a:graphic>
      </p:graphicFrame>
      <p:graphicFrame>
        <p:nvGraphicFramePr>
          <p:cNvPr id="3" name="Object 2">
            <a:extLst>
              <a:ext uri="{FF2B5EF4-FFF2-40B4-BE49-F238E27FC236}">
                <a16:creationId xmlns:a16="http://schemas.microsoft.com/office/drawing/2014/main" id="{C5A026DC-4AAF-8052-8C7D-47AA48F75227}"/>
              </a:ext>
            </a:extLst>
          </p:cNvPr>
          <p:cNvGraphicFramePr>
            <a:graphicFrameLocks noChangeAspect="1"/>
          </p:cNvGraphicFramePr>
          <p:nvPr>
            <p:extLst>
              <p:ext uri="{D42A27DB-BD31-4B8C-83A1-F6EECF244321}">
                <p14:modId xmlns:p14="http://schemas.microsoft.com/office/powerpoint/2010/main" val="2483093097"/>
              </p:ext>
            </p:extLst>
          </p:nvPr>
        </p:nvGraphicFramePr>
        <p:xfrm>
          <a:off x="2211388" y="1957388"/>
          <a:ext cx="7366000" cy="4281487"/>
        </p:xfrm>
        <a:graphic>
          <a:graphicData uri="http://schemas.openxmlformats.org/presentationml/2006/ole">
            <mc:AlternateContent xmlns:mc="http://schemas.openxmlformats.org/markup-compatibility/2006">
              <mc:Choice xmlns:v="urn:schemas-microsoft-com:vml" Requires="v">
                <p:oleObj name="Worksheet" r:id="rId2" imgW="6962714" imgH="4048237" progId="Excel.Sheet.8">
                  <p:link updateAutomatic="1"/>
                </p:oleObj>
              </mc:Choice>
              <mc:Fallback>
                <p:oleObj name="Worksheet" r:id="rId2" imgW="6962714" imgH="4048237" progId="Excel.Sheet.8">
                  <p:link updateAutomatic="1"/>
                  <p:pic>
                    <p:nvPicPr>
                      <p:cNvPr id="3" name="Object 2">
                        <a:extLst>
                          <a:ext uri="{FF2B5EF4-FFF2-40B4-BE49-F238E27FC236}">
                            <a16:creationId xmlns:a16="http://schemas.microsoft.com/office/drawing/2014/main" id="{C5A026DC-4AAF-8052-8C7D-47AA48F75227}"/>
                          </a:ext>
                        </a:extLst>
                      </p:cNvPr>
                      <p:cNvPicPr/>
                      <p:nvPr/>
                    </p:nvPicPr>
                    <p:blipFill>
                      <a:blip r:embed="rId3"/>
                      <a:stretch>
                        <a:fillRect/>
                      </a:stretch>
                    </p:blipFill>
                    <p:spPr>
                      <a:xfrm>
                        <a:off x="2211388" y="1957388"/>
                        <a:ext cx="7366000" cy="4281487"/>
                      </a:xfrm>
                      <a:prstGeom prst="rect">
                        <a:avLst/>
                      </a:prstGeom>
                    </p:spPr>
                  </p:pic>
                </p:oleObj>
              </mc:Fallback>
            </mc:AlternateContent>
          </a:graphicData>
        </a:graphic>
      </p:graphicFrame>
    </p:spTree>
    <p:extLst>
      <p:ext uri="{BB962C8B-B14F-4D97-AF65-F5344CB8AC3E}">
        <p14:creationId xmlns:p14="http://schemas.microsoft.com/office/powerpoint/2010/main" val="200775819"/>
      </p:ext>
    </p:extLst>
  </p:cSld>
  <p:clrMapOvr>
    <a:masterClrMapping/>
  </p:clrMapOvr>
  <p:transition spd="slow">
    <p:wipe/>
  </p:transition>
</p:sld>
</file>

<file path=ppt/theme/theme1.xml><?xml version="1.0" encoding="utf-8"?>
<a:theme xmlns:a="http://schemas.openxmlformats.org/drawingml/2006/main" name="NTSD EE Board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Board Presentaiton">
      <a:majorFont>
        <a:latin typeface="Playfair Display Black"/>
        <a:ea typeface=""/>
        <a:cs typeface=""/>
      </a:majorFont>
      <a:minorFont>
        <a:latin typeface="Levenim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TSD EE Board Presentation Template" id="{B3113FB1-033D-4E9C-B085-AEAAC3362DE7}" vid="{46098178-1995-499A-98FA-361EA051F9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41B26A1798A844BA384B3B669BADBA" ma:contentTypeVersion="6" ma:contentTypeDescription="Create a new document." ma:contentTypeScope="" ma:versionID="c7405d0cc56b75583d6009fa29af8243">
  <xsd:schema xmlns:xsd="http://www.w3.org/2001/XMLSchema" xmlns:xs="http://www.w3.org/2001/XMLSchema" xmlns:p="http://schemas.microsoft.com/office/2006/metadata/properties" xmlns:ns2="caba503d-3c55-4665-a46f-beab1842fd62" xmlns:ns3="f37f705e-3fce-4c6c-b5be-791a032659f7" targetNamespace="http://schemas.microsoft.com/office/2006/metadata/properties" ma:root="true" ma:fieldsID="3dc8aeb85beb6537ccf695f6820fad09" ns2:_="" ns3:_="">
    <xsd:import namespace="caba503d-3c55-4665-a46f-beab1842fd62"/>
    <xsd:import namespace="f37f705e-3fce-4c6c-b5be-791a032659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a503d-3c55-4665-a46f-beab1842f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7f705e-3fce-4c6c-b5be-791a032659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63F702-8E84-43CB-85B9-1E26ED6DA335}">
  <ds:schemaRefs>
    <ds:schemaRef ds:uri="http://schemas.microsoft.com/sharepoint/v3/contenttype/forms"/>
  </ds:schemaRefs>
</ds:datastoreItem>
</file>

<file path=customXml/itemProps2.xml><?xml version="1.0" encoding="utf-8"?>
<ds:datastoreItem xmlns:ds="http://schemas.openxmlformats.org/officeDocument/2006/customXml" ds:itemID="{2EDC935A-B224-47AD-A2C8-75083AD0B36B}">
  <ds:schemaRefs>
    <ds:schemaRef ds:uri="caba503d-3c55-4665-a46f-beab1842fd62"/>
    <ds:schemaRef ds:uri="f37f705e-3fce-4c6c-b5be-791a032659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3139D0-D38F-4009-9462-96D6157F7A4C}">
  <ds:schemaRefs>
    <ds:schemaRef ds:uri="http://schemas.microsoft.com/office/2006/documentManagement/types"/>
    <ds:schemaRef ds:uri="http://purl.org/dc/dcmitype/"/>
    <ds:schemaRef ds:uri="f37f705e-3fce-4c6c-b5be-791a032659f7"/>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caba503d-3c55-4665-a46f-beab1842fd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7720</TotalTime>
  <Words>1632</Words>
  <Application>Microsoft Office PowerPoint</Application>
  <PresentationFormat>Widescreen</PresentationFormat>
  <Paragraphs>287</Paragraphs>
  <Slides>20</Slides>
  <Notes>10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Links</vt:lpstr>
      </vt:variant>
      <vt:variant>
        <vt:i4>2</vt:i4>
      </vt:variant>
      <vt:variant>
        <vt:lpstr>Slide Titles</vt:lpstr>
      </vt:variant>
      <vt:variant>
        <vt:i4>20</vt:i4>
      </vt:variant>
    </vt:vector>
  </HeadingPairs>
  <TitlesOfParts>
    <vt:vector size="36" baseType="lpstr">
      <vt:lpstr>Arial</vt:lpstr>
      <vt:lpstr>Calibri</vt:lpstr>
      <vt:lpstr>Cerebri Light</vt:lpstr>
      <vt:lpstr>Levenim MT</vt:lpstr>
      <vt:lpstr>Playfair Display</vt:lpstr>
      <vt:lpstr>Playfair Display Black</vt:lpstr>
      <vt:lpstr>Rockwell (Body)</vt:lpstr>
      <vt:lpstr>Symbol</vt:lpstr>
      <vt:lpstr>Times New Roman</vt:lpstr>
      <vt:lpstr>Urbanist</vt:lpstr>
      <vt:lpstr>Wingdings</vt:lpstr>
      <vt:lpstr>Wingdings 2</vt:lpstr>
      <vt:lpstr>NTSD EE Board Presentation Template</vt:lpstr>
      <vt:lpstr>Office Theme</vt:lpstr>
      <vt:lpstr>file:///C:\Program%20Files%20(x86)\Pfx%20Engagement\WM\WorkPapers\%7bD255DC84-7B3F-480C-8224-96599675ACFE%7d\%7bDD121140-5ED0-4464-AA8F-8032CE211C73%7d\%7b173b7a57-5935-4fbf-8385-4ebdc5748ad8%7d.xls!SOP%20-%20BR!R5C1:R27C7</vt:lpstr>
      <vt:lpstr>file:///C:\Program%20Files%20(x86)\Pfx%20Engagement\WM\WorkPapers\%7bD255DC84-7B3F-480C-8224-96599675ACFE%7d\%7bDD121140-5ED0-4464-AA8F-8032CE211C73%7d\%7b173b7a57-5935-4fbf-8385-4ebdc5748ad8%7d.xls!SOA%20-%20BR!R5C1:R39C7</vt:lpstr>
      <vt:lpstr>Presentation to Governance     December 31, 2023 Audit Results </vt:lpstr>
      <vt:lpstr>PowerPoint Presentation</vt:lpstr>
      <vt:lpstr>Executive Summary</vt:lpstr>
      <vt:lpstr>Executive Summary (continued)</vt:lpstr>
      <vt:lpstr>Audit Results</vt:lpstr>
      <vt:lpstr>Assessment of Control Environment</vt:lpstr>
      <vt:lpstr>PowerPoint Presentation</vt:lpstr>
      <vt:lpstr>Status of Prior Year Recommendations</vt:lpstr>
      <vt:lpstr>Financial Statement Highlights</vt:lpstr>
      <vt:lpstr>Financial Statement Highlights (continued)</vt:lpstr>
      <vt:lpstr>PowerPoint Presentation</vt:lpstr>
      <vt:lpstr>PowerPoint Presentation</vt:lpstr>
      <vt:lpstr>Required Communications (continued)</vt:lpstr>
      <vt:lpstr>PowerPoint Presentation</vt:lpstr>
      <vt:lpstr>Required Communications (continued)</vt:lpstr>
      <vt:lpstr>Required Communications (continued) </vt:lpstr>
      <vt:lpstr>Responsibility for Mitigating Fraud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SBC</dc:creator>
  <cp:lastModifiedBy>Susan Teneza</cp:lastModifiedBy>
  <cp:revision>85</cp:revision>
  <cp:lastPrinted>2022-05-03T12:57:38Z</cp:lastPrinted>
  <dcterms:created xsi:type="dcterms:W3CDTF">2020-08-20T16:24:47Z</dcterms:created>
  <dcterms:modified xsi:type="dcterms:W3CDTF">2024-05-30T19:36:27Z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0x010100C341B26A1798A844BA384B3B669BADBA</vt:lpwstr>
  </property>
  <property fmtid="{D5CDD505-2E9C-101B-9397-08002B2CF9AE}" pid="3" name="tabName">
    <vt:lpwstr>Communication to Governance</vt:lpwstr>
  </property>
  <property fmtid="{D5CDD505-2E9C-101B-9397-08002B2CF9AE}" pid="4" name="tabIndex">
    <vt:lpwstr>0125</vt:lpwstr>
  </property>
  <property fmtid="{D5CDD505-2E9C-101B-9397-08002B2CF9AE}" pid="5" name="workpaperIndex">
    <vt:lpwstr>0125.02</vt:lpwstr>
  </property>
</Properties>
</file>