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6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Brooklyn Samuels W00 No5 Fat" charset="1" panose="02000506040000020004"/>
      <p:regular r:id="rId63"/>
    </p:embeddedFont>
    <p:embeddedFont>
      <p:font typeface="Roboto Bold" charset="1" panose="02000000000000000000"/>
      <p:regular r:id="rId64"/>
    </p:embeddedFont>
    <p:embeddedFont>
      <p:font typeface="Garet 1 Ultra-Bold" charset="1" panose="00000000000000000000"/>
      <p:regular r:id="rId65"/>
    </p:embeddedFont>
    <p:embeddedFont>
      <p:font typeface="Public Sans" charset="1" panose="00000000000000000000"/>
      <p:regular r:id="rId67"/>
    </p:embeddedFont>
    <p:embeddedFont>
      <p:font typeface="Garet 1 Bold" charset="1" panose="00000000000000000000"/>
      <p:regular r:id="rId68"/>
    </p:embeddedFont>
    <p:embeddedFont>
      <p:font typeface="Garet 1" charset="1" panose="00000000000000000000"/>
      <p:regular r:id="rId69"/>
    </p:embeddedFont>
    <p:embeddedFont>
      <p:font typeface="Public Sans Bold" charset="1" panose="00000000000000000000"/>
      <p:regular r:id="rId70"/>
    </p:embeddedFont>
    <p:embeddedFont>
      <p:font typeface="Montserrat Bold" charset="1" panose="00000800000000000000"/>
      <p:regular r:id="rId71"/>
    </p:embeddedFont>
    <p:embeddedFont>
      <p:font typeface="Montserrat Classic" charset="1" panose="00000500000000000000"/>
      <p:regular r:id="rId72"/>
    </p:embeddedFont>
    <p:embeddedFont>
      <p:font typeface="Garet 2 Bold" charset="1" panose="00000000000000000000"/>
      <p:regular r:id="rId73"/>
    </p:embeddedFont>
    <p:embeddedFont>
      <p:font typeface="EB Garamond" charset="1" panose="0000000000000000000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notesMasters/notesMaster1.xml" Type="http://schemas.openxmlformats.org/officeDocument/2006/relationships/notesMaster"/><Relationship Id="rId61" Target="theme/theme2.xml" Type="http://schemas.openxmlformats.org/officeDocument/2006/relationships/theme"/><Relationship Id="rId62" Target="notesSlides/notesSlide1.xml" Type="http://schemas.openxmlformats.org/officeDocument/2006/relationships/notesSlide"/><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notesSlides/notesSlide2.xml" Type="http://schemas.openxmlformats.org/officeDocument/2006/relationships/notesSlide"/><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correct end time for the meeting is 8:30 p.m. EST not 8:00 p.m.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correct end time for the meeting is 8:30 p.m. EST not 8:00 p.m.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https://asalh.org/the-vote-a-call-to-action-with-dr-evelyn-brooks-higginbotham/"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youtu.be/Eo74Q3N9Cm8" TargetMode="External" Type="http://schemas.openxmlformats.org/officeDocument/2006/relationships/video"/><Relationship Id="rId4" Target="https://asalh.org/the-vote-a-call-to-action-with-dr-evelyn-brooks-higginbotham/"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https://asalh.org/the-vote-a-call-to-action-with-dr-evelyn-brooks-higginbotham/"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https://asalh.org/the-vote-a-call-to-action-with-dr-evelyn-brooks-higginbotham/"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png" Type="http://schemas.openxmlformats.org/officeDocument/2006/relationships/image"/><Relationship Id="rId12" Target="../media/image15.png" Type="http://schemas.openxmlformats.org/officeDocument/2006/relationships/image"/><Relationship Id="rId13" Target="../media/image16.png" Type="http://schemas.openxmlformats.org/officeDocument/2006/relationships/image"/><Relationship Id="rId14" Target="../media/image17.png" Type="http://schemas.openxmlformats.org/officeDocument/2006/relationships/image"/><Relationship Id="rId15" Target="../media/image18.png" Type="http://schemas.openxmlformats.org/officeDocument/2006/relationships/image"/><Relationship Id="rId16" Target="../media/image19.png" Type="http://schemas.openxmlformats.org/officeDocument/2006/relationships/image"/><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https://asalh.org/the-vote-a-call-to-action-with-dr-evelyn-brooks-higginbotham/" TargetMode="External" Type="http://schemas.openxmlformats.org/officeDocument/2006/relationships/hyperlink"/></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https://asalh.org/the-vote-a-call-to-action-with-dr-evelyn-brooks-higginbotham/" TargetMode="External" Type="http://schemas.openxmlformats.org/officeDocument/2006/relationships/hyperlink"/></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jpeg" Type="http://schemas.openxmlformats.org/officeDocument/2006/relationships/image"/><Relationship Id="rId11" Target="../media/image46.png" Type="http://schemas.openxmlformats.org/officeDocument/2006/relationships/image"/><Relationship Id="rId12" Target="../media/image47.png" Type="http://schemas.openxmlformats.org/officeDocument/2006/relationships/image"/><Relationship Id="rId13" Target="../media/image48.png" Type="http://schemas.openxmlformats.org/officeDocument/2006/relationships/image"/><Relationship Id="rId14" Target="../media/image49.png" Type="http://schemas.openxmlformats.org/officeDocument/2006/relationships/image"/><Relationship Id="rId2" Target="../media/image37.png" Type="http://schemas.openxmlformats.org/officeDocument/2006/relationships/image"/><Relationship Id="rId3" Target="../media/image38.jpeg" Type="http://schemas.openxmlformats.org/officeDocument/2006/relationships/image"/><Relationship Id="rId4" Target="../media/image39.jpeg" Type="http://schemas.openxmlformats.org/officeDocument/2006/relationships/image"/><Relationship Id="rId5" Target="../media/image40.jpeg" Type="http://schemas.openxmlformats.org/officeDocument/2006/relationships/image"/><Relationship Id="rId6" Target="../media/image41.jpeg" Type="http://schemas.openxmlformats.org/officeDocument/2006/relationships/image"/><Relationship Id="rId7" Target="../media/image42.jpeg" Type="http://schemas.openxmlformats.org/officeDocument/2006/relationships/image"/><Relationship Id="rId8" Target="../media/image43.jpeg" Type="http://schemas.openxmlformats.org/officeDocument/2006/relationships/image"/><Relationship Id="rId9" Target="../media/image4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ailto:membership@asalh.org" TargetMode="External" Type="http://schemas.openxmlformats.org/officeDocument/2006/relationships/hyperlink"/></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https://asalh.org/the-vote-a-call-to-action-with-dr-evelyn-brooks-higginbotham/" TargetMode="External" Type="http://schemas.openxmlformats.org/officeDocument/2006/relationships/hyperlink"/><Relationship Id="rId4" Target="../media/image51.jpeg" Type="http://schemas.openxmlformats.org/officeDocument/2006/relationships/image"/><Relationship Id="rId5" Target="../media/image52.jpeg" Type="http://schemas.openxmlformats.org/officeDocument/2006/relationships/image"/><Relationship Id="rId6" Target="../media/image53.jpeg" Type="http://schemas.openxmlformats.org/officeDocument/2006/relationships/image"/><Relationship Id="rId7" Target="../media/image54.jpeg" Type="http://schemas.openxmlformats.org/officeDocument/2006/relationships/image"/><Relationship Id="rId8" Target="../media/image55.png" Type="http://schemas.openxmlformats.org/officeDocument/2006/relationships/image"/><Relationship Id="rId9" Target="../media/image56.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jpeg" Type="http://schemas.openxmlformats.org/officeDocument/2006/relationships/image"/><Relationship Id="rId11" Target="../media/image65.png" Type="http://schemas.openxmlformats.org/officeDocument/2006/relationships/image"/><Relationship Id="rId12" Target="../media/image66.jpeg" Type="http://schemas.openxmlformats.org/officeDocument/2006/relationships/image"/><Relationship Id="rId13" Target="../media/image67.jpeg" Type="http://schemas.openxmlformats.org/officeDocument/2006/relationships/image"/><Relationship Id="rId2" Target="https://asalh.org/the-vote-a-call-to-action-with-dr-evelyn-brooks-higginbotham/" TargetMode="External" Type="http://schemas.openxmlformats.org/officeDocument/2006/relationships/hyperlink"/><Relationship Id="rId3" Target="../media/image57.jpeg" Type="http://schemas.openxmlformats.org/officeDocument/2006/relationships/image"/><Relationship Id="rId4" Target="../media/image58.jpeg" Type="http://schemas.openxmlformats.org/officeDocument/2006/relationships/image"/><Relationship Id="rId5" Target="../media/image59.jpeg" Type="http://schemas.openxmlformats.org/officeDocument/2006/relationships/image"/><Relationship Id="rId6" Target="../media/image60.jpeg" Type="http://schemas.openxmlformats.org/officeDocument/2006/relationships/image"/><Relationship Id="rId7" Target="../media/image61.jpeg" Type="http://schemas.openxmlformats.org/officeDocument/2006/relationships/image"/><Relationship Id="rId8" Target="../media/image62.jpeg" Type="http://schemas.openxmlformats.org/officeDocument/2006/relationships/image"/><Relationship Id="rId9" Target="../media/image63.jpe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https://asalh.org/the-vote-a-call-to-action-with-dr-evelyn-brooks-higginbotham/"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https://asalh.org/the-vote-a-call-to-action-with-dr-evelyn-brooks-higginbotham/"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https://asalh.org/the-vote-a-call-to-action-with-dr-evelyn-brooks-higginbotham/"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1164273" y="4692129"/>
            <a:ext cx="15959455" cy="2803525"/>
          </a:xfrm>
          <a:prstGeom prst="rect">
            <a:avLst/>
          </a:prstGeom>
        </p:spPr>
        <p:txBody>
          <a:bodyPr anchor="t" rtlCol="false" tIns="0" lIns="0" bIns="0" rIns="0">
            <a:spAutoFit/>
          </a:bodyPr>
          <a:lstStyle/>
          <a:p>
            <a:pPr algn="ctr">
              <a:lnSpc>
                <a:spcPts val="10999"/>
              </a:lnSpc>
            </a:pPr>
            <a:r>
              <a:rPr lang="en-US" sz="9999" spc="449">
                <a:solidFill>
                  <a:srgbClr val="8DBCE7"/>
                </a:solidFill>
                <a:latin typeface="Brooklyn Samuels W00 No5 Fat"/>
                <a:ea typeface="Brooklyn Samuels W00 No5 Fat"/>
                <a:cs typeface="Brooklyn Samuels W00 No5 Fat"/>
                <a:sym typeface="Brooklyn Samuels W00 No5 Fat"/>
              </a:rPr>
              <a:t>VIRTUAL ANNUAL BUSINESS MEETING</a:t>
            </a:r>
          </a:p>
        </p:txBody>
      </p:sp>
      <p:grpSp>
        <p:nvGrpSpPr>
          <p:cNvPr name="Group 3" id="3"/>
          <p:cNvGrpSpPr/>
          <p:nvPr/>
        </p:nvGrpSpPr>
        <p:grpSpPr>
          <a:xfrm rot="0">
            <a:off x="5466919" y="8215200"/>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Freeform 5" id="5"/>
          <p:cNvSpPr/>
          <p:nvPr/>
        </p:nvSpPr>
        <p:spPr>
          <a:xfrm flipH="false" flipV="false" rot="0">
            <a:off x="7670002" y="276529"/>
            <a:ext cx="2912368" cy="2912368"/>
          </a:xfrm>
          <a:custGeom>
            <a:avLst/>
            <a:gdLst/>
            <a:ahLst/>
            <a:cxnLst/>
            <a:rect r="r" b="b" t="t" l="l"/>
            <a:pathLst>
              <a:path h="2912368" w="2912368">
                <a:moveTo>
                  <a:pt x="0" y="0"/>
                </a:moveTo>
                <a:lnTo>
                  <a:pt x="2912368" y="0"/>
                </a:lnTo>
                <a:lnTo>
                  <a:pt x="2912368" y="2912369"/>
                </a:lnTo>
                <a:lnTo>
                  <a:pt x="0" y="2912369"/>
                </a:lnTo>
                <a:lnTo>
                  <a:pt x="0" y="0"/>
                </a:lnTo>
                <a:close/>
              </a:path>
            </a:pathLst>
          </a:custGeom>
          <a:blipFill>
            <a:blip r:embed="rId3"/>
            <a:stretch>
              <a:fillRect l="0" t="0" r="0" b="0"/>
            </a:stretch>
          </a:blipFill>
        </p:spPr>
      </p:sp>
      <p:sp>
        <p:nvSpPr>
          <p:cNvPr name="TextBox 6" id="6"/>
          <p:cNvSpPr txBox="true"/>
          <p:nvPr/>
        </p:nvSpPr>
        <p:spPr>
          <a:xfrm rot="0">
            <a:off x="0" y="7421070"/>
            <a:ext cx="18288000" cy="566416"/>
          </a:xfrm>
          <a:prstGeom prst="rect">
            <a:avLst/>
          </a:prstGeom>
        </p:spPr>
        <p:txBody>
          <a:bodyPr anchor="t" rtlCol="false" tIns="0" lIns="0" bIns="0" rIns="0">
            <a:spAutoFit/>
          </a:bodyPr>
          <a:lstStyle/>
          <a:p>
            <a:pPr algn="ctr">
              <a:lnSpc>
                <a:spcPts val="4623"/>
              </a:lnSpc>
            </a:pPr>
            <a:r>
              <a:rPr lang="en-US" b="true" sz="3302" spc="330">
                <a:solidFill>
                  <a:srgbClr val="239FDB"/>
                </a:solidFill>
                <a:latin typeface="Roboto Bold"/>
                <a:ea typeface="Roboto Bold"/>
                <a:cs typeface="Roboto Bold"/>
                <a:sym typeface="Roboto Bold"/>
              </a:rPr>
              <a:t>MONDAY, SEPTEMBER 23, 2024 | 7:30 - 9:30 P.M. EST</a:t>
            </a:r>
          </a:p>
        </p:txBody>
      </p:sp>
      <p:sp>
        <p:nvSpPr>
          <p:cNvPr name="TextBox 7" id="7"/>
          <p:cNvSpPr txBox="true"/>
          <p:nvPr/>
        </p:nvSpPr>
        <p:spPr>
          <a:xfrm rot="0">
            <a:off x="219075" y="8900830"/>
            <a:ext cx="18288000" cy="563820"/>
          </a:xfrm>
          <a:prstGeom prst="rect">
            <a:avLst/>
          </a:prstGeom>
        </p:spPr>
        <p:txBody>
          <a:bodyPr anchor="t" rtlCol="false" tIns="0" lIns="0" bIns="0" rIns="0">
            <a:spAutoFit/>
          </a:bodyPr>
          <a:lstStyle/>
          <a:p>
            <a:pPr algn="ctr">
              <a:lnSpc>
                <a:spcPts val="4623"/>
              </a:lnSpc>
            </a:pPr>
            <a:r>
              <a:rPr lang="en-US" b="true" sz="3302" spc="330">
                <a:solidFill>
                  <a:srgbClr val="C18A2D"/>
                </a:solidFill>
                <a:latin typeface="Garet 1 Ultra-Bold"/>
                <a:ea typeface="Garet 1 Ultra-Bold"/>
                <a:cs typeface="Garet 1 Ultra-Bold"/>
                <a:sym typeface="Garet 1 Ultra-Bold"/>
                <a:hlinkClick r:id="rId4" tooltip="https://asalh.org/the-vote-a-call-to-action-with-dr-evelyn-brooks-higginbotham/"/>
              </a:rPr>
              <a:t>DR. W. MARVIN DULANEY</a:t>
            </a:r>
            <a:r>
              <a:rPr lang="en-US" b="true" sz="3302" spc="330">
                <a:solidFill>
                  <a:srgbClr val="C18A2D"/>
                </a:solidFill>
                <a:latin typeface="Garet 1 Ultra-Bold"/>
                <a:ea typeface="Garet 1 Ultra-Bold"/>
                <a:cs typeface="Garet 1 Ultra-Bold"/>
                <a:sym typeface="Garet 1 Ultra-Bold"/>
              </a:rPr>
              <a:t>, Presiding</a:t>
            </a:r>
          </a:p>
        </p:txBody>
      </p:sp>
      <p:sp>
        <p:nvSpPr>
          <p:cNvPr name="TextBox 8" id="8"/>
          <p:cNvSpPr txBox="true"/>
          <p:nvPr/>
        </p:nvSpPr>
        <p:spPr>
          <a:xfrm rot="0">
            <a:off x="17814" y="3288368"/>
            <a:ext cx="18270186" cy="1085215"/>
          </a:xfrm>
          <a:prstGeom prst="rect">
            <a:avLst/>
          </a:prstGeom>
        </p:spPr>
        <p:txBody>
          <a:bodyPr anchor="t" rtlCol="false" tIns="0" lIns="0" bIns="0" rIns="0">
            <a:spAutoFit/>
          </a:bodyPr>
          <a:lstStyle/>
          <a:p>
            <a:pPr algn="ctr">
              <a:lnSpc>
                <a:spcPts val="8959"/>
              </a:lnSpc>
            </a:pPr>
            <a:r>
              <a:rPr lang="en-US" b="true" sz="6399">
                <a:solidFill>
                  <a:srgbClr val="C18A2D"/>
                </a:solidFill>
                <a:latin typeface="Garet 1 Ultra-Bold"/>
                <a:ea typeface="Garet 1 Ultra-Bold"/>
                <a:cs typeface="Garet 1 Ultra-Bold"/>
                <a:sym typeface="Garet 1 Ultra-Bold"/>
              </a:rPr>
              <a:t>WELCOME TO THE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657600" y="2396913"/>
            <a:ext cx="10972800" cy="6172199"/>
          </a:xfrm>
          <a:prstGeom prst="rect">
            <a:avLst/>
          </a:prstGeom>
        </p:spPr>
      </p:pic>
      <p:grpSp>
        <p:nvGrpSpPr>
          <p:cNvPr name="Group 3" id="3"/>
          <p:cNvGrpSpPr/>
          <p:nvPr/>
        </p:nvGrpSpPr>
        <p:grpSpPr>
          <a:xfrm rot="0">
            <a:off x="-477237" y="0"/>
            <a:ext cx="19702035" cy="1905000"/>
            <a:chOff x="0" y="0"/>
            <a:chExt cx="5189013" cy="501728"/>
          </a:xfrm>
        </p:grpSpPr>
        <p:sp>
          <p:nvSpPr>
            <p:cNvPr name="Freeform 4" id="4"/>
            <p:cNvSpPr/>
            <p:nvPr/>
          </p:nvSpPr>
          <p:spPr>
            <a:xfrm flipH="false" flipV="false" rot="0">
              <a:off x="0" y="0"/>
              <a:ext cx="5189014" cy="501728"/>
            </a:xfrm>
            <a:custGeom>
              <a:avLst/>
              <a:gdLst/>
              <a:ahLst/>
              <a:cxnLst/>
              <a:rect r="r" b="b" t="t" l="l"/>
              <a:pathLst>
                <a:path h="501728" w="5189014">
                  <a:moveTo>
                    <a:pt x="0" y="0"/>
                  </a:moveTo>
                  <a:lnTo>
                    <a:pt x="5189014" y="0"/>
                  </a:lnTo>
                  <a:lnTo>
                    <a:pt x="5189014" y="501728"/>
                  </a:lnTo>
                  <a:lnTo>
                    <a:pt x="0" y="501728"/>
                  </a:lnTo>
                  <a:close/>
                </a:path>
              </a:pathLst>
            </a:custGeom>
            <a:solidFill>
              <a:srgbClr val="003366"/>
            </a:solidFill>
          </p:spPr>
        </p:sp>
        <p:sp>
          <p:nvSpPr>
            <p:cNvPr name="TextBox 5" id="5"/>
            <p:cNvSpPr txBox="true"/>
            <p:nvPr/>
          </p:nvSpPr>
          <p:spPr>
            <a:xfrm>
              <a:off x="0" y="-123825"/>
              <a:ext cx="5189013" cy="625553"/>
            </a:xfrm>
            <a:prstGeom prst="rect">
              <a:avLst/>
            </a:prstGeom>
          </p:spPr>
          <p:txBody>
            <a:bodyPr anchor="ctr" rtlCol="false" tIns="50800" lIns="50800" bIns="50800" rIns="50800"/>
            <a:lstStyle/>
            <a:p>
              <a:pPr algn="ctr">
                <a:lnSpc>
                  <a:spcPts val="3419"/>
                </a:lnSpc>
              </a:pPr>
            </a:p>
          </p:txBody>
        </p:sp>
      </p:grpSp>
      <p:sp>
        <p:nvSpPr>
          <p:cNvPr name="TextBox 6" id="6"/>
          <p:cNvSpPr txBox="true"/>
          <p:nvPr/>
        </p:nvSpPr>
        <p:spPr>
          <a:xfrm rot="0">
            <a:off x="0" y="66675"/>
            <a:ext cx="18288000" cy="1509965"/>
          </a:xfrm>
          <a:prstGeom prst="rect">
            <a:avLst/>
          </a:prstGeom>
        </p:spPr>
        <p:txBody>
          <a:bodyPr anchor="t" rtlCol="false" tIns="0" lIns="0" bIns="0" rIns="0">
            <a:spAutoFit/>
          </a:bodyPr>
          <a:lstStyle/>
          <a:p>
            <a:pPr algn="ctr">
              <a:lnSpc>
                <a:spcPts val="12319"/>
              </a:lnSpc>
            </a:pPr>
            <a:r>
              <a:rPr lang="en-US" sz="8799">
                <a:solidFill>
                  <a:srgbClr val="C18A2D"/>
                </a:solidFill>
                <a:latin typeface="Brooklyn Samuels W00 No5 Fat"/>
                <a:ea typeface="Brooklyn Samuels W00 No5 Fat"/>
                <a:cs typeface="Brooklyn Samuels W00 No5 Fat"/>
                <a:sym typeface="Brooklyn Samuels W00 No5 Fat"/>
              </a:rPr>
              <a:t>LIFT EVERY VOICE AND SING</a:t>
            </a:r>
          </a:p>
        </p:txBody>
      </p:sp>
      <p:sp>
        <p:nvSpPr>
          <p:cNvPr name="AutoShape 7" id="7"/>
          <p:cNvSpPr/>
          <p:nvPr/>
        </p:nvSpPr>
        <p:spPr>
          <a:xfrm>
            <a:off x="-371192" y="1905000"/>
            <a:ext cx="19006666" cy="0"/>
          </a:xfrm>
          <a:prstGeom prst="line">
            <a:avLst/>
          </a:prstGeom>
          <a:ln cap="flat" w="95250">
            <a:solidFill>
              <a:srgbClr val="239FDB"/>
            </a:solidFill>
            <a:prstDash val="solid"/>
            <a:headEnd type="none" len="sm" w="sm"/>
            <a:tailEnd type="none" len="sm" w="sm"/>
          </a:ln>
        </p:spPr>
      </p:sp>
      <p:sp>
        <p:nvSpPr>
          <p:cNvPr name="TextBox 8" id="8"/>
          <p:cNvSpPr txBox="true"/>
          <p:nvPr/>
        </p:nvSpPr>
        <p:spPr>
          <a:xfrm rot="0">
            <a:off x="989962" y="8797712"/>
            <a:ext cx="16308076" cy="1090162"/>
          </a:xfrm>
          <a:prstGeom prst="rect">
            <a:avLst/>
          </a:prstGeom>
        </p:spPr>
        <p:txBody>
          <a:bodyPr anchor="t" rtlCol="false" tIns="0" lIns="0" bIns="0" rIns="0">
            <a:spAutoFit/>
          </a:bodyPr>
          <a:lstStyle/>
          <a:p>
            <a:pPr algn="ctr" marL="0" indent="0" lvl="0">
              <a:lnSpc>
                <a:spcPts val="4480"/>
              </a:lnSpc>
              <a:spcBef>
                <a:spcPct val="0"/>
              </a:spcBef>
            </a:pPr>
            <a:r>
              <a:rPr lang="en-US" b="true" sz="3200" strike="noStrike" u="none">
                <a:solidFill>
                  <a:srgbClr val="C18A2D"/>
                </a:solidFill>
                <a:latin typeface="Garet 1 Bold"/>
                <a:ea typeface="Garet 1 Bold"/>
                <a:cs typeface="Garet 1 Bold"/>
                <a:sym typeface="Garet 1 Bold"/>
                <a:hlinkClick r:id="rId4" tooltip="https://asalh.org/the-vote-a-call-to-action-with-dr-evelyn-brooks-higginbotham/"/>
              </a:rPr>
              <a:t>"THE BLACK NATIONAL ANTHEM," LIFT EVERY VOICE AND SING WAS A HYMN WRITTEN AS A POEM BY NAACP LEADER JAMES WELDON JOHNSON IN 1900.</a:t>
            </a: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1905000"/>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MINUTES OF </a:t>
            </a:r>
            <a:r>
              <a:rPr lang="en-US" sz="9600">
                <a:solidFill>
                  <a:srgbClr val="239FDB"/>
                </a:solidFill>
                <a:latin typeface="Brooklyn Samuels W00 No5 Fat"/>
                <a:ea typeface="Brooklyn Samuels W00 No5 Fat"/>
                <a:cs typeface="Brooklyn Samuels W00 No5 Fat"/>
                <a:sym typeface="Brooklyn Samuels W00 No5 Fat"/>
              </a:rPr>
              <a:t> 2023 Annual Business Meeting</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76900"/>
            <a:ext cx="18270186" cy="1954186"/>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W. MARVIN DULANEY, PRESIDENT OF ASALH</a:t>
            </a:r>
          </a:p>
          <a:p>
            <a:pPr algn="ctr">
              <a:lnSpc>
                <a:spcPts val="7840"/>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1457193"/>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MOTION</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76900"/>
            <a:ext cx="18270186" cy="1964769"/>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MOTION TO </a:t>
            </a:r>
            <a:r>
              <a:rPr lang="en-US" b="true" sz="5600">
                <a:solidFill>
                  <a:srgbClr val="C18A2D"/>
                </a:solidFill>
                <a:latin typeface="Garet 1 Bold"/>
                <a:ea typeface="Garet 1 Bold"/>
                <a:cs typeface="Garet 1 Bold"/>
                <a:sym typeface="Garet 1 Bold"/>
                <a:hlinkClick r:id="rId2" tooltip="https://asalh.org/the-vote-a-call-to-action-with-dr-evelyn-brooks-higginbotham/"/>
              </a:rPr>
              <a:t>APPROVE THE </a:t>
            </a:r>
            <a:r>
              <a:rPr lang="en-US" b="true" sz="5600">
                <a:solidFill>
                  <a:srgbClr val="C18A2D"/>
                </a:solidFill>
                <a:latin typeface="Garet 1 Bold"/>
                <a:ea typeface="Garet 1 Bold"/>
                <a:cs typeface="Garet 1 Bold"/>
                <a:sym typeface="Garet 1 Bold"/>
              </a:rPr>
              <a:t>2023 ANNUAL BUSINESS MEETING MINUTES (9/18/2023)</a:t>
            </a:r>
          </a:p>
        </p:txBody>
      </p:sp>
    </p:spTree>
  </p:cSld>
  <p:clrMapOvr>
    <a:masterClrMapping/>
  </p:clrMapOvr>
</p:sld>
</file>

<file path=ppt/slides/slide13.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1905000"/>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MINUTES OF </a:t>
            </a:r>
            <a:r>
              <a:rPr lang="en-US" sz="9600">
                <a:solidFill>
                  <a:srgbClr val="239FDB"/>
                </a:solidFill>
                <a:latin typeface="Brooklyn Samuels W00 No5 Fat"/>
                <a:ea typeface="Brooklyn Samuels W00 No5 Fat"/>
                <a:cs typeface="Brooklyn Samuels W00 No5 Fat"/>
                <a:sym typeface="Brooklyn Samuels W00 No5 Fat"/>
              </a:rPr>
              <a:t>2023 Special Business Meeting</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76900"/>
            <a:ext cx="18270186" cy="1954186"/>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W. MARVIN DULANEY, PRESIDENT OF ASALH</a:t>
            </a:r>
          </a:p>
          <a:p>
            <a:pPr algn="ctr">
              <a:lnSpc>
                <a:spcPts val="7840"/>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1457193"/>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MOTION</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1964769"/>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MOTION TO </a:t>
            </a:r>
            <a:r>
              <a:rPr lang="en-US" b="true" sz="5600">
                <a:solidFill>
                  <a:srgbClr val="C18A2D"/>
                </a:solidFill>
                <a:latin typeface="Garet 1 Bold"/>
                <a:ea typeface="Garet 1 Bold"/>
                <a:cs typeface="Garet 1 Bold"/>
                <a:sym typeface="Garet 1 Bold"/>
                <a:hlinkClick r:id="rId2" tooltip="https://asalh.org/the-vote-a-call-to-action-with-dr-evelyn-brooks-higginbotham/"/>
              </a:rPr>
              <a:t>APPROVE MINUTES OF 2023 SPECIAL BUSINESS MEETING</a:t>
            </a:r>
            <a:r>
              <a:rPr lang="en-US" sz="5600">
                <a:solidFill>
                  <a:srgbClr val="C18A2D"/>
                </a:solidFill>
                <a:latin typeface="Garet 1"/>
                <a:ea typeface="Garet 1"/>
                <a:cs typeface="Garet 1"/>
                <a:sym typeface="Garet 1"/>
              </a:rPr>
              <a:t> </a:t>
            </a:r>
            <a:r>
              <a:rPr lang="en-US" b="true" sz="5600">
                <a:solidFill>
                  <a:srgbClr val="C18A2D"/>
                </a:solidFill>
                <a:latin typeface="Garet 1 Bold"/>
                <a:ea typeface="Garet 1 Bold"/>
                <a:cs typeface="Garet 1 Bold"/>
                <a:sym typeface="Garet 1 Bold"/>
              </a:rPr>
              <a:t>(10/30/2023)</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1457193"/>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REPORT OF OFFICERS</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1964769"/>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PRESIDENT, TREASURER, VICE PRESIDENT FOR PROGRAMS</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REPORT OF THE PRESIDENT</a:t>
            </a:r>
          </a:p>
          <a:p>
            <a:pPr algn="ctr">
              <a:lnSpc>
                <a:spcPts val="1151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963652"/>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W. MARVIN DULANEY, PRESIDENT OF ASALH</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sp>
        <p:nvSpPr>
          <p:cNvPr name="TextBox 2" id="2"/>
          <p:cNvSpPr txBox="true"/>
          <p:nvPr/>
        </p:nvSpPr>
        <p:spPr>
          <a:xfrm rot="0">
            <a:off x="4728209" y="2283747"/>
            <a:ext cx="11290102" cy="8460105"/>
          </a:xfrm>
          <a:prstGeom prst="rect">
            <a:avLst/>
          </a:prstGeom>
        </p:spPr>
        <p:txBody>
          <a:bodyPr anchor="t" rtlCol="false" tIns="0" lIns="0" bIns="0" rIns="0">
            <a:spAutoFit/>
          </a:bodyPr>
          <a:lstStyle/>
          <a:p>
            <a:pPr algn="just" marL="1036320" indent="-518160" lvl="1">
              <a:lnSpc>
                <a:spcPts val="6719"/>
              </a:lnSpc>
              <a:buFont typeface="Arial"/>
              <a:buChar char="•"/>
            </a:pPr>
            <a:r>
              <a:rPr lang="en-US" sz="4800">
                <a:solidFill>
                  <a:srgbClr val="003366"/>
                </a:solidFill>
                <a:latin typeface="Public Sans"/>
                <a:ea typeface="Public Sans"/>
                <a:cs typeface="Public Sans"/>
                <a:sym typeface="Public Sans"/>
              </a:rPr>
              <a:t>Local Arrangements Committee</a:t>
            </a:r>
          </a:p>
          <a:p>
            <a:pPr algn="just" marL="1036320" indent="-518160" lvl="1">
              <a:lnSpc>
                <a:spcPts val="6719"/>
              </a:lnSpc>
              <a:buFont typeface="Arial"/>
              <a:buChar char="•"/>
            </a:pPr>
            <a:r>
              <a:rPr lang="en-US" sz="4800">
                <a:solidFill>
                  <a:srgbClr val="003366"/>
                </a:solidFill>
                <a:latin typeface="Public Sans"/>
                <a:ea typeface="Public Sans"/>
                <a:cs typeface="Public Sans"/>
                <a:sym typeface="Public Sans"/>
              </a:rPr>
              <a:t>United States Postal Service</a:t>
            </a:r>
          </a:p>
          <a:p>
            <a:pPr algn="just" marL="1036320" indent="-518160" lvl="1">
              <a:lnSpc>
                <a:spcPts val="6719"/>
              </a:lnSpc>
              <a:buFont typeface="Arial"/>
              <a:buChar char="•"/>
            </a:pPr>
            <a:r>
              <a:rPr lang="en-US" sz="4800">
                <a:solidFill>
                  <a:srgbClr val="003366"/>
                </a:solidFill>
                <a:latin typeface="Public Sans"/>
                <a:ea typeface="Public Sans"/>
                <a:cs typeface="Public Sans"/>
                <a:sym typeface="Public Sans"/>
              </a:rPr>
              <a:t>Executive Council</a:t>
            </a:r>
          </a:p>
          <a:p>
            <a:pPr algn="just" marL="1036320" indent="-518160" lvl="1">
              <a:lnSpc>
                <a:spcPts val="6719"/>
              </a:lnSpc>
              <a:buFont typeface="Arial"/>
              <a:buChar char="•"/>
            </a:pPr>
            <a:r>
              <a:rPr lang="en-US" sz="4800">
                <a:solidFill>
                  <a:srgbClr val="003366"/>
                </a:solidFill>
                <a:latin typeface="Public Sans"/>
                <a:ea typeface="Public Sans"/>
                <a:cs typeface="Public Sans"/>
                <a:sym typeface="Public Sans"/>
              </a:rPr>
              <a:t>Academic Program Comm</a:t>
            </a:r>
            <a:r>
              <a:rPr lang="en-US" sz="4800">
                <a:solidFill>
                  <a:srgbClr val="003366"/>
                </a:solidFill>
                <a:latin typeface="Public Sans"/>
                <a:ea typeface="Public Sans"/>
                <a:cs typeface="Public Sans"/>
                <a:sym typeface="Public Sans"/>
              </a:rPr>
              <a:t>itt</a:t>
            </a:r>
            <a:r>
              <a:rPr lang="en-US" sz="4800">
                <a:solidFill>
                  <a:srgbClr val="003366"/>
                </a:solidFill>
                <a:latin typeface="Public Sans"/>
                <a:ea typeface="Public Sans"/>
                <a:cs typeface="Public Sans"/>
                <a:sym typeface="Public Sans"/>
              </a:rPr>
              <a:t>e</a:t>
            </a:r>
            <a:r>
              <a:rPr lang="en-US" sz="4800">
                <a:solidFill>
                  <a:srgbClr val="003366"/>
                </a:solidFill>
                <a:latin typeface="Public Sans"/>
                <a:ea typeface="Public Sans"/>
                <a:cs typeface="Public Sans"/>
                <a:sym typeface="Public Sans"/>
              </a:rPr>
              <a:t>e</a:t>
            </a:r>
          </a:p>
          <a:p>
            <a:pPr algn="just" marL="1036320" indent="-518160" lvl="1">
              <a:lnSpc>
                <a:spcPts val="6719"/>
              </a:lnSpc>
              <a:buFont typeface="Arial"/>
              <a:buChar char="•"/>
            </a:pPr>
            <a:r>
              <a:rPr lang="en-US" sz="4800">
                <a:solidFill>
                  <a:srgbClr val="003366"/>
                </a:solidFill>
                <a:latin typeface="Public Sans"/>
                <a:ea typeface="Public Sans"/>
                <a:cs typeface="Public Sans"/>
                <a:sym typeface="Public Sans"/>
              </a:rPr>
              <a:t>P</a:t>
            </a:r>
            <a:r>
              <a:rPr lang="en-US" sz="4800">
                <a:solidFill>
                  <a:srgbClr val="003366"/>
                </a:solidFill>
                <a:latin typeface="Public Sans"/>
                <a:ea typeface="Public Sans"/>
                <a:cs typeface="Public Sans"/>
                <a:sym typeface="Public Sans"/>
              </a:rPr>
              <a:t>i</a:t>
            </a:r>
            <a:r>
              <a:rPr lang="en-US" sz="4800">
                <a:solidFill>
                  <a:srgbClr val="003366"/>
                </a:solidFill>
                <a:latin typeface="Public Sans"/>
                <a:ea typeface="Public Sans"/>
                <a:cs typeface="Public Sans"/>
                <a:sym typeface="Public Sans"/>
              </a:rPr>
              <a:t>tt</a:t>
            </a:r>
            <a:r>
              <a:rPr lang="en-US" sz="4800">
                <a:solidFill>
                  <a:srgbClr val="003366"/>
                </a:solidFill>
                <a:latin typeface="Public Sans"/>
                <a:ea typeface="Public Sans"/>
                <a:cs typeface="Public Sans"/>
                <a:sym typeface="Public Sans"/>
              </a:rPr>
              <a:t>s</a:t>
            </a:r>
            <a:r>
              <a:rPr lang="en-US" sz="4800">
                <a:solidFill>
                  <a:srgbClr val="003366"/>
                </a:solidFill>
                <a:latin typeface="Public Sans"/>
                <a:ea typeface="Public Sans"/>
                <a:cs typeface="Public Sans"/>
                <a:sym typeface="Public Sans"/>
              </a:rPr>
              <a:t>bu</a:t>
            </a:r>
            <a:r>
              <a:rPr lang="en-US" sz="4800">
                <a:solidFill>
                  <a:srgbClr val="003366"/>
                </a:solidFill>
                <a:latin typeface="Public Sans"/>
                <a:ea typeface="Public Sans"/>
                <a:cs typeface="Public Sans"/>
                <a:sym typeface="Public Sans"/>
              </a:rPr>
              <a:t>rg</a:t>
            </a:r>
            <a:r>
              <a:rPr lang="en-US" sz="4800">
                <a:solidFill>
                  <a:srgbClr val="003366"/>
                </a:solidFill>
                <a:latin typeface="Public Sans"/>
                <a:ea typeface="Public Sans"/>
                <a:cs typeface="Public Sans"/>
                <a:sym typeface="Public Sans"/>
              </a:rPr>
              <a:t>h</a:t>
            </a:r>
            <a:r>
              <a:rPr lang="en-US" sz="4800">
                <a:solidFill>
                  <a:srgbClr val="003366"/>
                </a:solidFill>
                <a:latin typeface="Public Sans"/>
                <a:ea typeface="Public Sans"/>
                <a:cs typeface="Public Sans"/>
                <a:sym typeface="Public Sans"/>
              </a:rPr>
              <a:t> </a:t>
            </a:r>
            <a:r>
              <a:rPr lang="en-US" sz="4800">
                <a:solidFill>
                  <a:srgbClr val="003366"/>
                </a:solidFill>
                <a:latin typeface="Public Sans"/>
                <a:ea typeface="Public Sans"/>
                <a:cs typeface="Public Sans"/>
                <a:sym typeface="Public Sans"/>
              </a:rPr>
              <a:t>Members</a:t>
            </a:r>
          </a:p>
          <a:p>
            <a:pPr algn="just" marL="1036320" indent="-518160" lvl="1">
              <a:lnSpc>
                <a:spcPts val="6719"/>
              </a:lnSpc>
              <a:buFont typeface="Arial"/>
              <a:buChar char="•"/>
            </a:pPr>
            <a:r>
              <a:rPr lang="en-US" sz="4800">
                <a:solidFill>
                  <a:srgbClr val="003366"/>
                </a:solidFill>
                <a:latin typeface="Public Sans"/>
                <a:ea typeface="Public Sans"/>
                <a:cs typeface="Public Sans"/>
                <a:sym typeface="Public Sans"/>
              </a:rPr>
              <a:t>Dr. Edna McKenzie Branch Members</a:t>
            </a:r>
          </a:p>
          <a:p>
            <a:pPr algn="just" marL="1036320" indent="-518160" lvl="1">
              <a:lnSpc>
                <a:spcPts val="6719"/>
              </a:lnSpc>
              <a:buFont typeface="Arial"/>
              <a:buChar char="•"/>
            </a:pPr>
            <a:r>
              <a:rPr lang="en-US" sz="4800">
                <a:solidFill>
                  <a:srgbClr val="003366"/>
                </a:solidFill>
                <a:latin typeface="Public Sans"/>
                <a:ea typeface="Public Sans"/>
                <a:cs typeface="Public Sans"/>
                <a:sym typeface="Public Sans"/>
              </a:rPr>
              <a:t>ASALH Staff</a:t>
            </a:r>
          </a:p>
          <a:p>
            <a:pPr algn="just" marL="1036320" indent="-518160" lvl="1">
              <a:lnSpc>
                <a:spcPts val="6719"/>
              </a:lnSpc>
              <a:buFont typeface="Arial"/>
              <a:buChar char="•"/>
            </a:pPr>
            <a:r>
              <a:rPr lang="en-US" sz="4800">
                <a:solidFill>
                  <a:srgbClr val="003366"/>
                </a:solidFill>
                <a:latin typeface="Public Sans"/>
                <a:ea typeface="Public Sans"/>
                <a:cs typeface="Public Sans"/>
                <a:sym typeface="Public Sans"/>
              </a:rPr>
              <a:t>Sponsors</a:t>
            </a:r>
          </a:p>
          <a:p>
            <a:pPr algn="just" marL="1036320" indent="-518160" lvl="1">
              <a:lnSpc>
                <a:spcPts val="6719"/>
              </a:lnSpc>
              <a:buFont typeface="Arial"/>
              <a:buChar char="•"/>
            </a:pPr>
            <a:r>
              <a:rPr lang="en-US" sz="4800">
                <a:solidFill>
                  <a:srgbClr val="003366"/>
                </a:solidFill>
                <a:latin typeface="Public Sans"/>
                <a:ea typeface="Public Sans"/>
                <a:cs typeface="Public Sans"/>
                <a:sym typeface="Public Sans"/>
              </a:rPr>
              <a:t>ASALH Members</a:t>
            </a:r>
          </a:p>
          <a:p>
            <a:pPr algn="just">
              <a:lnSpc>
                <a:spcPts val="6719"/>
              </a:lnSpc>
            </a:pPr>
          </a:p>
        </p:txBody>
      </p:sp>
      <p:grpSp>
        <p:nvGrpSpPr>
          <p:cNvPr name="Group 3" id="3"/>
          <p:cNvGrpSpPr/>
          <p:nvPr/>
        </p:nvGrpSpPr>
        <p:grpSpPr>
          <a:xfrm rot="0">
            <a:off x="-477237" y="0"/>
            <a:ext cx="19702035" cy="1908810"/>
            <a:chOff x="0" y="0"/>
            <a:chExt cx="5189013" cy="502732"/>
          </a:xfrm>
        </p:grpSpPr>
        <p:sp>
          <p:nvSpPr>
            <p:cNvPr name="Freeform 4" id="4"/>
            <p:cNvSpPr/>
            <p:nvPr/>
          </p:nvSpPr>
          <p:spPr>
            <a:xfrm flipH="false" flipV="false" rot="0">
              <a:off x="0" y="0"/>
              <a:ext cx="5189014" cy="502732"/>
            </a:xfrm>
            <a:custGeom>
              <a:avLst/>
              <a:gdLst/>
              <a:ahLst/>
              <a:cxnLst/>
              <a:rect r="r" b="b" t="t" l="l"/>
              <a:pathLst>
                <a:path h="502732" w="5189014">
                  <a:moveTo>
                    <a:pt x="0" y="0"/>
                  </a:moveTo>
                  <a:lnTo>
                    <a:pt x="5189014" y="0"/>
                  </a:lnTo>
                  <a:lnTo>
                    <a:pt x="5189014" y="502732"/>
                  </a:lnTo>
                  <a:lnTo>
                    <a:pt x="0" y="502732"/>
                  </a:lnTo>
                  <a:close/>
                </a:path>
              </a:pathLst>
            </a:custGeom>
            <a:solidFill>
              <a:srgbClr val="003366"/>
            </a:solidFill>
          </p:spPr>
        </p:sp>
        <p:sp>
          <p:nvSpPr>
            <p:cNvPr name="TextBox 5" id="5"/>
            <p:cNvSpPr txBox="true"/>
            <p:nvPr/>
          </p:nvSpPr>
          <p:spPr>
            <a:xfrm>
              <a:off x="0" y="-123825"/>
              <a:ext cx="5189013" cy="626557"/>
            </a:xfrm>
            <a:prstGeom prst="rect">
              <a:avLst/>
            </a:prstGeom>
          </p:spPr>
          <p:txBody>
            <a:bodyPr anchor="ctr" rtlCol="false" tIns="50800" lIns="50800" bIns="50800" rIns="50800"/>
            <a:lstStyle/>
            <a:p>
              <a:pPr algn="ctr">
                <a:lnSpc>
                  <a:spcPts val="3419"/>
                </a:lnSpc>
              </a:pPr>
            </a:p>
          </p:txBody>
        </p:sp>
      </p:grpSp>
      <p:sp>
        <p:nvSpPr>
          <p:cNvPr name="TextBox 6" id="6"/>
          <p:cNvSpPr txBox="true"/>
          <p:nvPr/>
        </p:nvSpPr>
        <p:spPr>
          <a:xfrm rot="0">
            <a:off x="0" y="57150"/>
            <a:ext cx="18288000" cy="1642044"/>
          </a:xfrm>
          <a:prstGeom prst="rect">
            <a:avLst/>
          </a:prstGeom>
        </p:spPr>
        <p:txBody>
          <a:bodyPr anchor="t" rtlCol="false" tIns="0" lIns="0" bIns="0" rIns="0">
            <a:spAutoFit/>
          </a:bodyPr>
          <a:lstStyle/>
          <a:p>
            <a:pPr algn="ctr">
              <a:lnSpc>
                <a:spcPts val="13439"/>
              </a:lnSpc>
            </a:pPr>
            <a:r>
              <a:rPr lang="en-US" b="true" sz="9600">
                <a:solidFill>
                  <a:srgbClr val="C18A2D"/>
                </a:solidFill>
                <a:latin typeface="Garet 1 Ultra-Bold"/>
                <a:ea typeface="Garet 1 Ultra-Bold"/>
                <a:cs typeface="Garet 1 Ultra-Bold"/>
                <a:sym typeface="Garet 1 Ultra-Bold"/>
              </a:rPr>
              <a:t>THANK YOU!</a:t>
            </a:r>
          </a:p>
        </p:txBody>
      </p:sp>
      <p:sp>
        <p:nvSpPr>
          <p:cNvPr name="AutoShape 7" id="7"/>
          <p:cNvSpPr/>
          <p:nvPr/>
        </p:nvSpPr>
        <p:spPr>
          <a:xfrm>
            <a:off x="-368240" y="1905000"/>
            <a:ext cx="19006666" cy="0"/>
          </a:xfrm>
          <a:prstGeom prst="line">
            <a:avLst/>
          </a:prstGeom>
          <a:ln cap="flat" w="95250">
            <a:solidFill>
              <a:srgbClr val="239FDB"/>
            </a:solidFill>
            <a:prstDash val="solid"/>
            <a:headEnd type="none" len="sm" w="sm"/>
            <a:tailEnd type="none" len="sm" w="sm"/>
          </a:ln>
        </p:spPr>
      </p:sp>
    </p:spTree>
  </p:cSld>
  <p:clrMapOvr>
    <a:masterClrMapping/>
  </p:clrMapOvr>
</p:sld>
</file>

<file path=ppt/slides/slide18.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sp>
        <p:nvSpPr>
          <p:cNvPr name="TextBox 2" id="2"/>
          <p:cNvSpPr txBox="true"/>
          <p:nvPr/>
        </p:nvSpPr>
        <p:spPr>
          <a:xfrm rot="0">
            <a:off x="1546985" y="2494174"/>
            <a:ext cx="15194030" cy="6764126"/>
          </a:xfrm>
          <a:prstGeom prst="rect">
            <a:avLst/>
          </a:prstGeom>
        </p:spPr>
        <p:txBody>
          <a:bodyPr anchor="t" rtlCol="false" tIns="0" lIns="0" bIns="0" rIns="0">
            <a:spAutoFit/>
          </a:bodyPr>
          <a:lstStyle/>
          <a:p>
            <a:pPr algn="just">
              <a:lnSpc>
                <a:spcPts val="6719"/>
              </a:lnSpc>
            </a:pPr>
            <a:r>
              <a:rPr lang="en-US" b="true" sz="4800">
                <a:solidFill>
                  <a:srgbClr val="003366"/>
                </a:solidFill>
                <a:latin typeface="Public Sans Bold"/>
                <a:ea typeface="Public Sans Bold"/>
                <a:cs typeface="Public Sans Bold"/>
                <a:sym typeface="Public Sans Bold"/>
              </a:rPr>
              <a:t>2025 - AFRICAN AMERICANS AND LABOR</a:t>
            </a:r>
          </a:p>
          <a:p>
            <a:pPr algn="just">
              <a:lnSpc>
                <a:spcPts val="6719"/>
              </a:lnSpc>
            </a:pPr>
            <a:r>
              <a:rPr lang="en-US" sz="4800">
                <a:solidFill>
                  <a:srgbClr val="003366"/>
                </a:solidFill>
                <a:latin typeface="Public Sans"/>
                <a:ea typeface="Public Sans"/>
                <a:cs typeface="Public Sans"/>
                <a:sym typeface="Public Sans"/>
              </a:rPr>
              <a:t>110th Anniversary of ASALH</a:t>
            </a:r>
          </a:p>
          <a:p>
            <a:pPr algn="just">
              <a:lnSpc>
                <a:spcPts val="6719"/>
              </a:lnSpc>
            </a:pPr>
          </a:p>
          <a:p>
            <a:pPr algn="just">
              <a:lnSpc>
                <a:spcPts val="6719"/>
              </a:lnSpc>
            </a:pPr>
            <a:r>
              <a:rPr lang="en-US" b="true" sz="4800">
                <a:solidFill>
                  <a:srgbClr val="003366"/>
                </a:solidFill>
                <a:latin typeface="Public Sans Bold"/>
                <a:ea typeface="Public Sans Bold"/>
                <a:cs typeface="Public Sans Bold"/>
                <a:sym typeface="Public Sans Bold"/>
              </a:rPr>
              <a:t>2026 – A Century of Black History Commemorations</a:t>
            </a:r>
          </a:p>
          <a:p>
            <a:pPr algn="just">
              <a:lnSpc>
                <a:spcPts val="6719"/>
              </a:lnSpc>
            </a:pPr>
            <a:r>
              <a:rPr lang="en-US" sz="4800">
                <a:solidFill>
                  <a:srgbClr val="003366"/>
                </a:solidFill>
                <a:latin typeface="Public Sans"/>
                <a:ea typeface="Public Sans"/>
                <a:cs typeface="Public Sans"/>
                <a:sym typeface="Public Sans"/>
              </a:rPr>
              <a:t>100th Anniversary of Negro History Week</a:t>
            </a:r>
          </a:p>
          <a:p>
            <a:pPr algn="just">
              <a:lnSpc>
                <a:spcPts val="6719"/>
              </a:lnSpc>
            </a:pPr>
            <a:r>
              <a:rPr lang="en-US" sz="4800">
                <a:solidFill>
                  <a:srgbClr val="003366"/>
                </a:solidFill>
                <a:latin typeface="Public Sans"/>
                <a:ea typeface="Public Sans"/>
                <a:cs typeface="Public Sans"/>
                <a:sym typeface="Public Sans"/>
              </a:rPr>
              <a:t>50th Anniversary of Black History Month</a:t>
            </a:r>
          </a:p>
          <a:p>
            <a:pPr algn="just">
              <a:lnSpc>
                <a:spcPts val="6719"/>
              </a:lnSpc>
            </a:pPr>
            <a:r>
              <a:rPr lang="en-US" sz="4800">
                <a:solidFill>
                  <a:srgbClr val="003366"/>
                </a:solidFill>
                <a:latin typeface="Public Sans"/>
                <a:ea typeface="Public Sans"/>
                <a:cs typeface="Public Sans"/>
                <a:sym typeface="Public Sans"/>
              </a:rPr>
              <a:t>250th Anniversary of the United States of America</a:t>
            </a:r>
          </a:p>
          <a:p>
            <a:pPr algn="just">
              <a:lnSpc>
                <a:spcPts val="6719"/>
              </a:lnSpc>
            </a:pPr>
          </a:p>
        </p:txBody>
      </p:sp>
      <p:grpSp>
        <p:nvGrpSpPr>
          <p:cNvPr name="Group 3" id="3"/>
          <p:cNvGrpSpPr/>
          <p:nvPr/>
        </p:nvGrpSpPr>
        <p:grpSpPr>
          <a:xfrm rot="0">
            <a:off x="-477237" y="0"/>
            <a:ext cx="19702035" cy="1908810"/>
            <a:chOff x="0" y="0"/>
            <a:chExt cx="5189013" cy="502732"/>
          </a:xfrm>
        </p:grpSpPr>
        <p:sp>
          <p:nvSpPr>
            <p:cNvPr name="Freeform 4" id="4"/>
            <p:cNvSpPr/>
            <p:nvPr/>
          </p:nvSpPr>
          <p:spPr>
            <a:xfrm flipH="false" flipV="false" rot="0">
              <a:off x="0" y="0"/>
              <a:ext cx="5189014" cy="502732"/>
            </a:xfrm>
            <a:custGeom>
              <a:avLst/>
              <a:gdLst/>
              <a:ahLst/>
              <a:cxnLst/>
              <a:rect r="r" b="b" t="t" l="l"/>
              <a:pathLst>
                <a:path h="502732" w="5189014">
                  <a:moveTo>
                    <a:pt x="0" y="0"/>
                  </a:moveTo>
                  <a:lnTo>
                    <a:pt x="5189014" y="0"/>
                  </a:lnTo>
                  <a:lnTo>
                    <a:pt x="5189014" y="502732"/>
                  </a:lnTo>
                  <a:lnTo>
                    <a:pt x="0" y="502732"/>
                  </a:lnTo>
                  <a:close/>
                </a:path>
              </a:pathLst>
            </a:custGeom>
            <a:solidFill>
              <a:srgbClr val="003366"/>
            </a:solidFill>
          </p:spPr>
        </p:sp>
        <p:sp>
          <p:nvSpPr>
            <p:cNvPr name="TextBox 5" id="5"/>
            <p:cNvSpPr txBox="true"/>
            <p:nvPr/>
          </p:nvSpPr>
          <p:spPr>
            <a:xfrm>
              <a:off x="0" y="-123825"/>
              <a:ext cx="5189013" cy="626557"/>
            </a:xfrm>
            <a:prstGeom prst="rect">
              <a:avLst/>
            </a:prstGeom>
          </p:spPr>
          <p:txBody>
            <a:bodyPr anchor="ctr" rtlCol="false" tIns="50800" lIns="50800" bIns="50800" rIns="50800"/>
            <a:lstStyle/>
            <a:p>
              <a:pPr algn="ctr">
                <a:lnSpc>
                  <a:spcPts val="3419"/>
                </a:lnSpc>
              </a:pPr>
            </a:p>
          </p:txBody>
        </p:sp>
      </p:grpSp>
      <p:sp>
        <p:nvSpPr>
          <p:cNvPr name="TextBox 6" id="6"/>
          <p:cNvSpPr txBox="true"/>
          <p:nvPr/>
        </p:nvSpPr>
        <p:spPr>
          <a:xfrm rot="0">
            <a:off x="0" y="57150"/>
            <a:ext cx="18288000" cy="3346953"/>
          </a:xfrm>
          <a:prstGeom prst="rect">
            <a:avLst/>
          </a:prstGeom>
        </p:spPr>
        <p:txBody>
          <a:bodyPr anchor="t" rtlCol="false" tIns="0" lIns="0" bIns="0" rIns="0">
            <a:spAutoFit/>
          </a:bodyPr>
          <a:lstStyle/>
          <a:p>
            <a:pPr algn="ctr">
              <a:lnSpc>
                <a:spcPts val="13439"/>
              </a:lnSpc>
            </a:pPr>
            <a:r>
              <a:rPr lang="en-US" b="true" sz="9600">
                <a:solidFill>
                  <a:srgbClr val="C18A2D"/>
                </a:solidFill>
                <a:latin typeface="Garet 1 Ultra-Bold"/>
                <a:ea typeface="Garet 1 Ultra-Bold"/>
                <a:cs typeface="Garet 1 Ultra-Bold"/>
                <a:sym typeface="Garet 1 Ultra-Bold"/>
              </a:rPr>
              <a:t>BLACK HISTORY THEMES</a:t>
            </a:r>
          </a:p>
          <a:p>
            <a:pPr algn="ctr">
              <a:lnSpc>
                <a:spcPts val="13439"/>
              </a:lnSpc>
            </a:pPr>
          </a:p>
        </p:txBody>
      </p:sp>
      <p:sp>
        <p:nvSpPr>
          <p:cNvPr name="AutoShape 7" id="7"/>
          <p:cNvSpPr/>
          <p:nvPr/>
        </p:nvSpPr>
        <p:spPr>
          <a:xfrm>
            <a:off x="-368240" y="1905000"/>
            <a:ext cx="19006666" cy="0"/>
          </a:xfrm>
          <a:prstGeom prst="line">
            <a:avLst/>
          </a:prstGeom>
          <a:ln cap="flat" w="95250">
            <a:solidFill>
              <a:srgbClr val="239FDB"/>
            </a:solidFill>
            <a:prstDash val="solid"/>
            <a:headEnd type="none" len="sm" w="sm"/>
            <a:tailEnd type="none" len="sm" w="sm"/>
          </a:ln>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2979946" y="0"/>
            <a:ext cx="5314493" cy="10287000"/>
          </a:xfrm>
          <a:prstGeom prst="rect">
            <a:avLst/>
          </a:prstGeom>
          <a:solidFill>
            <a:srgbClr val="F8F4EB"/>
          </a:solidFill>
        </p:spPr>
      </p:sp>
      <p:sp>
        <p:nvSpPr>
          <p:cNvPr name="TextBox 3" id="3"/>
          <p:cNvSpPr txBox="true"/>
          <p:nvPr/>
        </p:nvSpPr>
        <p:spPr>
          <a:xfrm rot="0">
            <a:off x="1028700" y="776776"/>
            <a:ext cx="16230600" cy="733425"/>
          </a:xfrm>
          <a:prstGeom prst="rect">
            <a:avLst/>
          </a:prstGeom>
        </p:spPr>
        <p:txBody>
          <a:bodyPr anchor="t" rtlCol="false" tIns="0" lIns="0" bIns="0" rIns="0">
            <a:spAutoFit/>
          </a:bodyPr>
          <a:lstStyle/>
          <a:p>
            <a:pPr algn="l" marL="0" indent="0" lvl="0">
              <a:lnSpc>
                <a:spcPts val="5880"/>
              </a:lnSpc>
              <a:spcBef>
                <a:spcPct val="0"/>
              </a:spcBef>
            </a:pPr>
            <a:r>
              <a:rPr lang="en-US" b="true" sz="4900">
                <a:solidFill>
                  <a:srgbClr val="196AD4"/>
                </a:solidFill>
                <a:latin typeface="Montserrat Bold"/>
                <a:ea typeface="Montserrat Bold"/>
                <a:cs typeface="Montserrat Bold"/>
                <a:sym typeface="Montserrat Bold"/>
              </a:rPr>
              <a:t>2024 CONFERENCE SPONSORS</a:t>
            </a:r>
          </a:p>
        </p:txBody>
      </p:sp>
      <p:grpSp>
        <p:nvGrpSpPr>
          <p:cNvPr name="Group 4" id="4"/>
          <p:cNvGrpSpPr/>
          <p:nvPr/>
        </p:nvGrpSpPr>
        <p:grpSpPr>
          <a:xfrm rot="0">
            <a:off x="825373" y="1930897"/>
            <a:ext cx="2618400" cy="302044"/>
            <a:chOff x="0" y="0"/>
            <a:chExt cx="3491199" cy="402725"/>
          </a:xfrm>
        </p:grpSpPr>
        <p:sp>
          <p:nvSpPr>
            <p:cNvPr name="AutoShape 5" id="5"/>
            <p:cNvSpPr/>
            <p:nvPr/>
          </p:nvSpPr>
          <p:spPr>
            <a:xfrm flipV="true">
              <a:off x="84" y="185993"/>
              <a:ext cx="3491032" cy="15370"/>
            </a:xfrm>
            <a:prstGeom prst="line">
              <a:avLst/>
            </a:prstGeom>
            <a:ln cap="rnd" w="38100">
              <a:solidFill>
                <a:srgbClr val="B79343"/>
              </a:solidFill>
              <a:prstDash val="solid"/>
              <a:headEnd type="none" len="sm" w="sm"/>
              <a:tailEnd type="none" len="sm" w="sm"/>
            </a:ln>
          </p:spPr>
        </p:sp>
        <p:grpSp>
          <p:nvGrpSpPr>
            <p:cNvPr name="Group 6" id="6"/>
            <p:cNvGrpSpPr/>
            <p:nvPr/>
          </p:nvGrpSpPr>
          <p:grpSpPr>
            <a:xfrm rot="0">
              <a:off x="228282" y="0"/>
              <a:ext cx="3066519" cy="402725"/>
              <a:chOff x="0" y="0"/>
              <a:chExt cx="1487746" cy="195385"/>
            </a:xfrm>
          </p:grpSpPr>
          <p:sp>
            <p:nvSpPr>
              <p:cNvPr name="Freeform 7" id="7"/>
              <p:cNvSpPr/>
              <p:nvPr/>
            </p:nvSpPr>
            <p:spPr>
              <a:xfrm flipH="false" flipV="false" rot="0">
                <a:off x="0" y="0"/>
                <a:ext cx="1487746" cy="195385"/>
              </a:xfrm>
              <a:custGeom>
                <a:avLst/>
                <a:gdLst/>
                <a:ahLst/>
                <a:cxnLst/>
                <a:rect r="r" b="b" t="t" l="l"/>
                <a:pathLst>
                  <a:path h="195385" w="1487746">
                    <a:moveTo>
                      <a:pt x="0" y="0"/>
                    </a:moveTo>
                    <a:lnTo>
                      <a:pt x="1487746" y="0"/>
                    </a:lnTo>
                    <a:lnTo>
                      <a:pt x="1487746" y="195385"/>
                    </a:lnTo>
                    <a:lnTo>
                      <a:pt x="0" y="195385"/>
                    </a:lnTo>
                    <a:close/>
                  </a:path>
                </a:pathLst>
              </a:custGeom>
              <a:solidFill>
                <a:srgbClr val="FFFFFF"/>
              </a:solidFill>
            </p:spPr>
          </p:sp>
        </p:grpSp>
        <p:sp>
          <p:nvSpPr>
            <p:cNvPr name="TextBox 8" id="8"/>
            <p:cNvSpPr txBox="true"/>
            <p:nvPr/>
          </p:nvSpPr>
          <p:spPr>
            <a:xfrm rot="0">
              <a:off x="228282" y="7953"/>
              <a:ext cx="3066519" cy="311362"/>
            </a:xfrm>
            <a:prstGeom prst="rect">
              <a:avLst/>
            </a:prstGeom>
          </p:spPr>
          <p:txBody>
            <a:bodyPr anchor="t" rtlCol="false" tIns="0" lIns="0" bIns="0" rIns="0">
              <a:spAutoFit/>
            </a:bodyPr>
            <a:lstStyle/>
            <a:p>
              <a:pPr algn="ctr">
                <a:lnSpc>
                  <a:spcPts val="1960"/>
                </a:lnSpc>
              </a:pPr>
              <a:r>
                <a:rPr lang="en-US" sz="1400" spc="140">
                  <a:solidFill>
                    <a:srgbClr val="B79343"/>
                  </a:solidFill>
                  <a:latin typeface="Montserrat Classic"/>
                  <a:ea typeface="Montserrat Classic"/>
                  <a:cs typeface="Montserrat Classic"/>
                  <a:sym typeface="Montserrat Classic"/>
                </a:rPr>
                <a:t>PLATINUM SPONSOR</a:t>
              </a:r>
            </a:p>
          </p:txBody>
        </p:sp>
      </p:grpSp>
      <p:grpSp>
        <p:nvGrpSpPr>
          <p:cNvPr name="Group 9" id="9"/>
          <p:cNvGrpSpPr/>
          <p:nvPr/>
        </p:nvGrpSpPr>
        <p:grpSpPr>
          <a:xfrm rot="0">
            <a:off x="13141871" y="1888084"/>
            <a:ext cx="4320755" cy="335788"/>
            <a:chOff x="0" y="0"/>
            <a:chExt cx="5761006" cy="447717"/>
          </a:xfrm>
        </p:grpSpPr>
        <p:sp>
          <p:nvSpPr>
            <p:cNvPr name="AutoShape 10" id="10"/>
            <p:cNvSpPr/>
            <p:nvPr/>
          </p:nvSpPr>
          <p:spPr>
            <a:xfrm flipV="true">
              <a:off x="17" y="221297"/>
              <a:ext cx="5760972" cy="5123"/>
            </a:xfrm>
            <a:prstGeom prst="line">
              <a:avLst/>
            </a:prstGeom>
            <a:ln cap="rnd" w="38100">
              <a:solidFill>
                <a:srgbClr val="B79343"/>
              </a:solidFill>
              <a:prstDash val="solid"/>
              <a:headEnd type="none" len="sm" w="sm"/>
              <a:tailEnd type="none" len="sm" w="sm"/>
            </a:ln>
          </p:spPr>
        </p:sp>
        <p:grpSp>
          <p:nvGrpSpPr>
            <p:cNvPr name="Group 11" id="11"/>
            <p:cNvGrpSpPr/>
            <p:nvPr/>
          </p:nvGrpSpPr>
          <p:grpSpPr>
            <a:xfrm rot="0">
              <a:off x="1409107" y="0"/>
              <a:ext cx="2942792" cy="447717"/>
              <a:chOff x="0" y="0"/>
              <a:chExt cx="1427719" cy="217214"/>
            </a:xfrm>
          </p:grpSpPr>
          <p:sp>
            <p:nvSpPr>
              <p:cNvPr name="Freeform 12" id="12"/>
              <p:cNvSpPr/>
              <p:nvPr/>
            </p:nvSpPr>
            <p:spPr>
              <a:xfrm flipH="false" flipV="false" rot="0">
                <a:off x="0" y="0"/>
                <a:ext cx="1427719" cy="217214"/>
              </a:xfrm>
              <a:custGeom>
                <a:avLst/>
                <a:gdLst/>
                <a:ahLst/>
                <a:cxnLst/>
                <a:rect r="r" b="b" t="t" l="l"/>
                <a:pathLst>
                  <a:path h="217214" w="1427719">
                    <a:moveTo>
                      <a:pt x="0" y="0"/>
                    </a:moveTo>
                    <a:lnTo>
                      <a:pt x="1427719" y="0"/>
                    </a:lnTo>
                    <a:lnTo>
                      <a:pt x="1427719" y="217214"/>
                    </a:lnTo>
                    <a:lnTo>
                      <a:pt x="0" y="217214"/>
                    </a:lnTo>
                    <a:close/>
                  </a:path>
                </a:pathLst>
              </a:custGeom>
              <a:solidFill>
                <a:srgbClr val="F8F4EB"/>
              </a:solidFill>
            </p:spPr>
          </p:sp>
        </p:grpSp>
        <p:sp>
          <p:nvSpPr>
            <p:cNvPr name="TextBox 13" id="13"/>
            <p:cNvSpPr txBox="true"/>
            <p:nvPr/>
          </p:nvSpPr>
          <p:spPr>
            <a:xfrm rot="0">
              <a:off x="1409107" y="44621"/>
              <a:ext cx="2942792" cy="311362"/>
            </a:xfrm>
            <a:prstGeom prst="rect">
              <a:avLst/>
            </a:prstGeom>
          </p:spPr>
          <p:txBody>
            <a:bodyPr anchor="t" rtlCol="false" tIns="0" lIns="0" bIns="0" rIns="0">
              <a:spAutoFit/>
            </a:bodyPr>
            <a:lstStyle/>
            <a:p>
              <a:pPr algn="ctr">
                <a:lnSpc>
                  <a:spcPts val="1960"/>
                </a:lnSpc>
              </a:pPr>
              <a:r>
                <a:rPr lang="en-US" sz="1400" spc="140">
                  <a:solidFill>
                    <a:srgbClr val="B79343"/>
                  </a:solidFill>
                  <a:latin typeface="Montserrat Classic"/>
                  <a:ea typeface="Montserrat Classic"/>
                  <a:cs typeface="Montserrat Classic"/>
                  <a:sym typeface="Montserrat Classic"/>
                </a:rPr>
                <a:t>CRYSTAL SPONSOR</a:t>
              </a:r>
            </a:p>
          </p:txBody>
        </p:sp>
      </p:grpSp>
      <p:sp>
        <p:nvSpPr>
          <p:cNvPr name="Freeform 14" id="14"/>
          <p:cNvSpPr/>
          <p:nvPr/>
        </p:nvSpPr>
        <p:spPr>
          <a:xfrm flipH="false" flipV="false" rot="0">
            <a:off x="8360924" y="2513066"/>
            <a:ext cx="2707943" cy="742887"/>
          </a:xfrm>
          <a:custGeom>
            <a:avLst/>
            <a:gdLst/>
            <a:ahLst/>
            <a:cxnLst/>
            <a:rect r="r" b="b" t="t" l="l"/>
            <a:pathLst>
              <a:path h="742887" w="2707943">
                <a:moveTo>
                  <a:pt x="0" y="0"/>
                </a:moveTo>
                <a:lnTo>
                  <a:pt x="2707943" y="0"/>
                </a:lnTo>
                <a:lnTo>
                  <a:pt x="2707943" y="742887"/>
                </a:lnTo>
                <a:lnTo>
                  <a:pt x="0" y="742887"/>
                </a:lnTo>
                <a:lnTo>
                  <a:pt x="0" y="0"/>
                </a:lnTo>
                <a:close/>
              </a:path>
            </a:pathLst>
          </a:custGeom>
          <a:blipFill>
            <a:blip r:embed="rId2"/>
            <a:stretch>
              <a:fillRect l="0" t="0" r="0" b="0"/>
            </a:stretch>
          </a:blipFill>
        </p:spPr>
      </p:sp>
      <p:sp>
        <p:nvSpPr>
          <p:cNvPr name="Freeform 15" id="15"/>
          <p:cNvSpPr/>
          <p:nvPr/>
        </p:nvSpPr>
        <p:spPr>
          <a:xfrm flipH="false" flipV="false" rot="0">
            <a:off x="11257481" y="2281447"/>
            <a:ext cx="1531961" cy="1531961"/>
          </a:xfrm>
          <a:custGeom>
            <a:avLst/>
            <a:gdLst/>
            <a:ahLst/>
            <a:cxnLst/>
            <a:rect r="r" b="b" t="t" l="l"/>
            <a:pathLst>
              <a:path h="1531961" w="1531961">
                <a:moveTo>
                  <a:pt x="0" y="0"/>
                </a:moveTo>
                <a:lnTo>
                  <a:pt x="1531961" y="0"/>
                </a:lnTo>
                <a:lnTo>
                  <a:pt x="1531961" y="1531961"/>
                </a:lnTo>
                <a:lnTo>
                  <a:pt x="0" y="1531961"/>
                </a:lnTo>
                <a:lnTo>
                  <a:pt x="0" y="0"/>
                </a:lnTo>
                <a:close/>
              </a:path>
            </a:pathLst>
          </a:custGeom>
          <a:blipFill>
            <a:blip r:embed="rId3"/>
            <a:stretch>
              <a:fillRect l="0" t="0" r="0" b="0"/>
            </a:stretch>
          </a:blipFill>
        </p:spPr>
      </p:sp>
      <p:sp>
        <p:nvSpPr>
          <p:cNvPr name="Freeform 16" id="16"/>
          <p:cNvSpPr/>
          <p:nvPr/>
        </p:nvSpPr>
        <p:spPr>
          <a:xfrm flipH="false" flipV="false" rot="0">
            <a:off x="11295115" y="3930450"/>
            <a:ext cx="1451730" cy="1452841"/>
          </a:xfrm>
          <a:custGeom>
            <a:avLst/>
            <a:gdLst/>
            <a:ahLst/>
            <a:cxnLst/>
            <a:rect r="r" b="b" t="t" l="l"/>
            <a:pathLst>
              <a:path h="1452841" w="1451730">
                <a:moveTo>
                  <a:pt x="0" y="0"/>
                </a:moveTo>
                <a:lnTo>
                  <a:pt x="1451730" y="0"/>
                </a:lnTo>
                <a:lnTo>
                  <a:pt x="1451730" y="1452841"/>
                </a:lnTo>
                <a:lnTo>
                  <a:pt x="0" y="1452841"/>
                </a:lnTo>
                <a:lnTo>
                  <a:pt x="0" y="0"/>
                </a:lnTo>
                <a:close/>
              </a:path>
            </a:pathLst>
          </a:custGeom>
          <a:blipFill>
            <a:blip r:embed="rId4"/>
            <a:stretch>
              <a:fillRect l="0" t="0" r="0" b="0"/>
            </a:stretch>
          </a:blipFill>
        </p:spPr>
      </p:sp>
      <p:sp>
        <p:nvSpPr>
          <p:cNvPr name="Freeform 17" id="17"/>
          <p:cNvSpPr/>
          <p:nvPr/>
        </p:nvSpPr>
        <p:spPr>
          <a:xfrm flipH="false" flipV="false" rot="0">
            <a:off x="13732210" y="2552052"/>
            <a:ext cx="3140077" cy="703901"/>
          </a:xfrm>
          <a:custGeom>
            <a:avLst/>
            <a:gdLst/>
            <a:ahLst/>
            <a:cxnLst/>
            <a:rect r="r" b="b" t="t" l="l"/>
            <a:pathLst>
              <a:path h="703901" w="3140077">
                <a:moveTo>
                  <a:pt x="0" y="0"/>
                </a:moveTo>
                <a:lnTo>
                  <a:pt x="3140077" y="0"/>
                </a:lnTo>
                <a:lnTo>
                  <a:pt x="3140077" y="703901"/>
                </a:lnTo>
                <a:lnTo>
                  <a:pt x="0" y="703901"/>
                </a:lnTo>
                <a:lnTo>
                  <a:pt x="0" y="0"/>
                </a:lnTo>
                <a:close/>
              </a:path>
            </a:pathLst>
          </a:custGeom>
          <a:blipFill>
            <a:blip r:embed="rId5"/>
            <a:stretch>
              <a:fillRect l="0" t="0" r="0" b="0"/>
            </a:stretch>
          </a:blipFill>
        </p:spPr>
      </p:sp>
      <p:sp>
        <p:nvSpPr>
          <p:cNvPr name="Freeform 18" id="18"/>
          <p:cNvSpPr/>
          <p:nvPr/>
        </p:nvSpPr>
        <p:spPr>
          <a:xfrm flipH="false" flipV="false" rot="0">
            <a:off x="8429491" y="3481731"/>
            <a:ext cx="2375206" cy="1513204"/>
          </a:xfrm>
          <a:custGeom>
            <a:avLst/>
            <a:gdLst/>
            <a:ahLst/>
            <a:cxnLst/>
            <a:rect r="r" b="b" t="t" l="l"/>
            <a:pathLst>
              <a:path h="1513204" w="2375206">
                <a:moveTo>
                  <a:pt x="0" y="0"/>
                </a:moveTo>
                <a:lnTo>
                  <a:pt x="2375206" y="0"/>
                </a:lnTo>
                <a:lnTo>
                  <a:pt x="2375206" y="1513205"/>
                </a:lnTo>
                <a:lnTo>
                  <a:pt x="0" y="1513205"/>
                </a:lnTo>
                <a:lnTo>
                  <a:pt x="0" y="0"/>
                </a:lnTo>
                <a:close/>
              </a:path>
            </a:pathLst>
          </a:custGeom>
          <a:blipFill>
            <a:blip r:embed="rId6"/>
            <a:stretch>
              <a:fillRect l="0" t="0" r="0" b="0"/>
            </a:stretch>
          </a:blipFill>
        </p:spPr>
      </p:sp>
      <p:sp>
        <p:nvSpPr>
          <p:cNvPr name="Freeform 19" id="19"/>
          <p:cNvSpPr/>
          <p:nvPr/>
        </p:nvSpPr>
        <p:spPr>
          <a:xfrm flipH="false" flipV="false" rot="0">
            <a:off x="13173309" y="3636953"/>
            <a:ext cx="4257878" cy="1139937"/>
          </a:xfrm>
          <a:custGeom>
            <a:avLst/>
            <a:gdLst/>
            <a:ahLst/>
            <a:cxnLst/>
            <a:rect r="r" b="b" t="t" l="l"/>
            <a:pathLst>
              <a:path h="1139937" w="4257878">
                <a:moveTo>
                  <a:pt x="0" y="0"/>
                </a:moveTo>
                <a:lnTo>
                  <a:pt x="4257878" y="0"/>
                </a:lnTo>
                <a:lnTo>
                  <a:pt x="4257878" y="1139937"/>
                </a:lnTo>
                <a:lnTo>
                  <a:pt x="0" y="1139937"/>
                </a:lnTo>
                <a:lnTo>
                  <a:pt x="0" y="0"/>
                </a:lnTo>
                <a:close/>
              </a:path>
            </a:pathLst>
          </a:custGeom>
          <a:blipFill>
            <a:blip r:embed="rId7"/>
            <a:stretch>
              <a:fillRect l="-4397" t="-31491" r="-7202" b="-38199"/>
            </a:stretch>
          </a:blipFill>
        </p:spPr>
      </p:sp>
      <p:sp>
        <p:nvSpPr>
          <p:cNvPr name="Freeform 20" id="20"/>
          <p:cNvSpPr/>
          <p:nvPr/>
        </p:nvSpPr>
        <p:spPr>
          <a:xfrm flipH="false" flipV="false" rot="0">
            <a:off x="3626075" y="2660098"/>
            <a:ext cx="4371746" cy="1462617"/>
          </a:xfrm>
          <a:custGeom>
            <a:avLst/>
            <a:gdLst/>
            <a:ahLst/>
            <a:cxnLst/>
            <a:rect r="r" b="b" t="t" l="l"/>
            <a:pathLst>
              <a:path h="1462617" w="4371746">
                <a:moveTo>
                  <a:pt x="0" y="0"/>
                </a:moveTo>
                <a:lnTo>
                  <a:pt x="4371745" y="0"/>
                </a:lnTo>
                <a:lnTo>
                  <a:pt x="4371745" y="1462617"/>
                </a:lnTo>
                <a:lnTo>
                  <a:pt x="0" y="1462617"/>
                </a:lnTo>
                <a:lnTo>
                  <a:pt x="0" y="0"/>
                </a:lnTo>
                <a:close/>
              </a:path>
            </a:pathLst>
          </a:custGeom>
          <a:blipFill>
            <a:blip r:embed="rId8"/>
            <a:stretch>
              <a:fillRect l="-16101" t="-148168" r="-15666" b="-145686"/>
            </a:stretch>
          </a:blipFill>
        </p:spPr>
      </p:sp>
      <p:grpSp>
        <p:nvGrpSpPr>
          <p:cNvPr name="Group 21" id="21"/>
          <p:cNvGrpSpPr/>
          <p:nvPr/>
        </p:nvGrpSpPr>
        <p:grpSpPr>
          <a:xfrm rot="0">
            <a:off x="3746032" y="1917475"/>
            <a:ext cx="4131832" cy="302044"/>
            <a:chOff x="0" y="0"/>
            <a:chExt cx="5509109" cy="402725"/>
          </a:xfrm>
        </p:grpSpPr>
        <p:sp>
          <p:nvSpPr>
            <p:cNvPr name="AutoShape 22" id="22"/>
            <p:cNvSpPr/>
            <p:nvPr/>
          </p:nvSpPr>
          <p:spPr>
            <a:xfrm flipV="true">
              <a:off x="53" y="193678"/>
              <a:ext cx="5509002" cy="15370"/>
            </a:xfrm>
            <a:prstGeom prst="line">
              <a:avLst/>
            </a:prstGeom>
            <a:ln cap="rnd" w="38100">
              <a:solidFill>
                <a:srgbClr val="B79343"/>
              </a:solidFill>
              <a:prstDash val="solid"/>
              <a:headEnd type="none" len="sm" w="sm"/>
              <a:tailEnd type="none" len="sm" w="sm"/>
            </a:ln>
          </p:spPr>
        </p:sp>
        <p:grpSp>
          <p:nvGrpSpPr>
            <p:cNvPr name="Group 23" id="23"/>
            <p:cNvGrpSpPr/>
            <p:nvPr/>
          </p:nvGrpSpPr>
          <p:grpSpPr>
            <a:xfrm rot="0">
              <a:off x="1259295" y="0"/>
              <a:ext cx="3139204" cy="402725"/>
              <a:chOff x="0" y="0"/>
              <a:chExt cx="1523010" cy="195385"/>
            </a:xfrm>
          </p:grpSpPr>
          <p:sp>
            <p:nvSpPr>
              <p:cNvPr name="Freeform 24" id="24"/>
              <p:cNvSpPr/>
              <p:nvPr/>
            </p:nvSpPr>
            <p:spPr>
              <a:xfrm flipH="false" flipV="false" rot="0">
                <a:off x="0" y="0"/>
                <a:ext cx="1523010" cy="195385"/>
              </a:xfrm>
              <a:custGeom>
                <a:avLst/>
                <a:gdLst/>
                <a:ahLst/>
                <a:cxnLst/>
                <a:rect r="r" b="b" t="t" l="l"/>
                <a:pathLst>
                  <a:path h="195385" w="1523010">
                    <a:moveTo>
                      <a:pt x="0" y="0"/>
                    </a:moveTo>
                    <a:lnTo>
                      <a:pt x="1523010" y="0"/>
                    </a:lnTo>
                    <a:lnTo>
                      <a:pt x="1523010" y="195385"/>
                    </a:lnTo>
                    <a:lnTo>
                      <a:pt x="0" y="195385"/>
                    </a:lnTo>
                    <a:close/>
                  </a:path>
                </a:pathLst>
              </a:custGeom>
              <a:solidFill>
                <a:srgbClr val="FFFFFF"/>
              </a:solidFill>
            </p:spPr>
          </p:sp>
        </p:grpSp>
        <p:sp>
          <p:nvSpPr>
            <p:cNvPr name="TextBox 25" id="25"/>
            <p:cNvSpPr txBox="true"/>
            <p:nvPr/>
          </p:nvSpPr>
          <p:spPr>
            <a:xfrm rot="0">
              <a:off x="1259295" y="5432"/>
              <a:ext cx="3139204" cy="311362"/>
            </a:xfrm>
            <a:prstGeom prst="rect">
              <a:avLst/>
            </a:prstGeom>
          </p:spPr>
          <p:txBody>
            <a:bodyPr anchor="t" rtlCol="false" tIns="0" lIns="0" bIns="0" rIns="0">
              <a:spAutoFit/>
            </a:bodyPr>
            <a:lstStyle/>
            <a:p>
              <a:pPr algn="ctr">
                <a:lnSpc>
                  <a:spcPts val="1960"/>
                </a:lnSpc>
              </a:pPr>
              <a:r>
                <a:rPr lang="en-US" sz="1400" spc="140">
                  <a:solidFill>
                    <a:srgbClr val="B79343"/>
                  </a:solidFill>
                  <a:latin typeface="Montserrat Classic"/>
                  <a:ea typeface="Montserrat Classic"/>
                  <a:cs typeface="Montserrat Classic"/>
                  <a:sym typeface="Montserrat Classic"/>
                </a:rPr>
                <a:t>DIAMOND SPONSOR</a:t>
              </a:r>
            </a:p>
          </p:txBody>
        </p:sp>
      </p:grpSp>
      <p:grpSp>
        <p:nvGrpSpPr>
          <p:cNvPr name="Group 26" id="26"/>
          <p:cNvGrpSpPr/>
          <p:nvPr/>
        </p:nvGrpSpPr>
        <p:grpSpPr>
          <a:xfrm rot="0">
            <a:off x="8180123" y="1904058"/>
            <a:ext cx="4609323" cy="302044"/>
            <a:chOff x="0" y="0"/>
            <a:chExt cx="6145765" cy="402725"/>
          </a:xfrm>
        </p:grpSpPr>
        <p:sp>
          <p:nvSpPr>
            <p:cNvPr name="AutoShape 27" id="27"/>
            <p:cNvSpPr/>
            <p:nvPr/>
          </p:nvSpPr>
          <p:spPr>
            <a:xfrm flipV="true">
              <a:off x="46" y="193678"/>
              <a:ext cx="6145672" cy="15370"/>
            </a:xfrm>
            <a:prstGeom prst="line">
              <a:avLst/>
            </a:prstGeom>
            <a:ln cap="rnd" w="36830">
              <a:solidFill>
                <a:srgbClr val="B79343"/>
              </a:solidFill>
              <a:prstDash val="solid"/>
              <a:headEnd type="none" len="sm" w="sm"/>
              <a:tailEnd type="none" len="sm" w="sm"/>
            </a:ln>
          </p:spPr>
        </p:sp>
        <p:grpSp>
          <p:nvGrpSpPr>
            <p:cNvPr name="Group 28" id="28"/>
            <p:cNvGrpSpPr/>
            <p:nvPr/>
          </p:nvGrpSpPr>
          <p:grpSpPr>
            <a:xfrm rot="0">
              <a:off x="1853811" y="0"/>
              <a:ext cx="2438142" cy="402725"/>
              <a:chOff x="0" y="0"/>
              <a:chExt cx="1182884" cy="195385"/>
            </a:xfrm>
          </p:grpSpPr>
          <p:sp>
            <p:nvSpPr>
              <p:cNvPr name="Freeform 29" id="29"/>
              <p:cNvSpPr/>
              <p:nvPr/>
            </p:nvSpPr>
            <p:spPr>
              <a:xfrm flipH="false" flipV="false" rot="0">
                <a:off x="0" y="0"/>
                <a:ext cx="1182884" cy="195385"/>
              </a:xfrm>
              <a:custGeom>
                <a:avLst/>
                <a:gdLst/>
                <a:ahLst/>
                <a:cxnLst/>
                <a:rect r="r" b="b" t="t" l="l"/>
                <a:pathLst>
                  <a:path h="195385" w="1182884">
                    <a:moveTo>
                      <a:pt x="0" y="0"/>
                    </a:moveTo>
                    <a:lnTo>
                      <a:pt x="1182884" y="0"/>
                    </a:lnTo>
                    <a:lnTo>
                      <a:pt x="1182884" y="195385"/>
                    </a:lnTo>
                    <a:lnTo>
                      <a:pt x="0" y="195385"/>
                    </a:lnTo>
                    <a:close/>
                  </a:path>
                </a:pathLst>
              </a:custGeom>
              <a:solidFill>
                <a:srgbClr val="FFFFFF"/>
              </a:solidFill>
            </p:spPr>
          </p:sp>
        </p:grpSp>
        <p:sp>
          <p:nvSpPr>
            <p:cNvPr name="TextBox 30" id="30"/>
            <p:cNvSpPr txBox="true"/>
            <p:nvPr/>
          </p:nvSpPr>
          <p:spPr>
            <a:xfrm rot="0">
              <a:off x="1531186" y="33040"/>
              <a:ext cx="3083393" cy="311362"/>
            </a:xfrm>
            <a:prstGeom prst="rect">
              <a:avLst/>
            </a:prstGeom>
          </p:spPr>
          <p:txBody>
            <a:bodyPr anchor="t" rtlCol="false" tIns="0" lIns="0" bIns="0" rIns="0">
              <a:spAutoFit/>
            </a:bodyPr>
            <a:lstStyle/>
            <a:p>
              <a:pPr algn="ctr">
                <a:lnSpc>
                  <a:spcPts val="1960"/>
                </a:lnSpc>
              </a:pPr>
              <a:r>
                <a:rPr lang="en-US" sz="1400" spc="140">
                  <a:solidFill>
                    <a:srgbClr val="B79343"/>
                  </a:solidFill>
                  <a:latin typeface="Montserrat Classic"/>
                  <a:ea typeface="Montserrat Classic"/>
                  <a:cs typeface="Montserrat Classic"/>
                  <a:sym typeface="Montserrat Classic"/>
                </a:rPr>
                <a:t>GOLD SPONSOR</a:t>
              </a:r>
            </a:p>
          </p:txBody>
        </p:sp>
      </p:grpSp>
      <p:sp>
        <p:nvSpPr>
          <p:cNvPr name="Freeform 31" id="31"/>
          <p:cNvSpPr/>
          <p:nvPr/>
        </p:nvSpPr>
        <p:spPr>
          <a:xfrm flipH="false" flipV="false" rot="0">
            <a:off x="1046710" y="2268799"/>
            <a:ext cx="2175725" cy="2264266"/>
          </a:xfrm>
          <a:custGeom>
            <a:avLst/>
            <a:gdLst/>
            <a:ahLst/>
            <a:cxnLst/>
            <a:rect r="r" b="b" t="t" l="l"/>
            <a:pathLst>
              <a:path h="2264266" w="2175725">
                <a:moveTo>
                  <a:pt x="0" y="0"/>
                </a:moveTo>
                <a:lnTo>
                  <a:pt x="2175725" y="0"/>
                </a:lnTo>
                <a:lnTo>
                  <a:pt x="2175725" y="2264266"/>
                </a:lnTo>
                <a:lnTo>
                  <a:pt x="0" y="2264266"/>
                </a:lnTo>
                <a:lnTo>
                  <a:pt x="0" y="0"/>
                </a:lnTo>
                <a:close/>
              </a:path>
            </a:pathLst>
          </a:custGeom>
          <a:blipFill>
            <a:blip r:embed="rId9"/>
            <a:stretch>
              <a:fillRect l="-48707" t="0" r="-49519" b="0"/>
            </a:stretch>
          </a:blipFill>
        </p:spPr>
      </p:sp>
      <p:sp>
        <p:nvSpPr>
          <p:cNvPr name="Freeform 32" id="32"/>
          <p:cNvSpPr/>
          <p:nvPr/>
        </p:nvSpPr>
        <p:spPr>
          <a:xfrm flipH="false" flipV="false" rot="0">
            <a:off x="3536888" y="7478179"/>
            <a:ext cx="2440487" cy="1113049"/>
          </a:xfrm>
          <a:custGeom>
            <a:avLst/>
            <a:gdLst/>
            <a:ahLst/>
            <a:cxnLst/>
            <a:rect r="r" b="b" t="t" l="l"/>
            <a:pathLst>
              <a:path h="1113049" w="2440487">
                <a:moveTo>
                  <a:pt x="0" y="0"/>
                </a:moveTo>
                <a:lnTo>
                  <a:pt x="2440487" y="0"/>
                </a:lnTo>
                <a:lnTo>
                  <a:pt x="2440487" y="1113049"/>
                </a:lnTo>
                <a:lnTo>
                  <a:pt x="0" y="1113049"/>
                </a:lnTo>
                <a:lnTo>
                  <a:pt x="0" y="0"/>
                </a:lnTo>
                <a:close/>
              </a:path>
            </a:pathLst>
          </a:custGeom>
          <a:blipFill>
            <a:blip r:embed="rId10"/>
            <a:stretch>
              <a:fillRect l="-3767" t="-31277" r="-3917" b="-25972"/>
            </a:stretch>
          </a:blipFill>
        </p:spPr>
      </p:sp>
      <p:sp>
        <p:nvSpPr>
          <p:cNvPr name="Freeform 33" id="33"/>
          <p:cNvSpPr/>
          <p:nvPr/>
        </p:nvSpPr>
        <p:spPr>
          <a:xfrm flipH="false" flipV="false" rot="0">
            <a:off x="6620654" y="6400478"/>
            <a:ext cx="1639435" cy="1639435"/>
          </a:xfrm>
          <a:custGeom>
            <a:avLst/>
            <a:gdLst/>
            <a:ahLst/>
            <a:cxnLst/>
            <a:rect r="r" b="b" t="t" l="l"/>
            <a:pathLst>
              <a:path h="1639435" w="1639435">
                <a:moveTo>
                  <a:pt x="0" y="0"/>
                </a:moveTo>
                <a:lnTo>
                  <a:pt x="1639435" y="0"/>
                </a:lnTo>
                <a:lnTo>
                  <a:pt x="1639435" y="1639435"/>
                </a:lnTo>
                <a:lnTo>
                  <a:pt x="0" y="1639435"/>
                </a:lnTo>
                <a:lnTo>
                  <a:pt x="0" y="0"/>
                </a:lnTo>
                <a:close/>
              </a:path>
            </a:pathLst>
          </a:custGeom>
          <a:blipFill>
            <a:blip r:embed="rId11"/>
            <a:stretch>
              <a:fillRect l="0" t="0" r="0" b="0"/>
            </a:stretch>
          </a:blipFill>
        </p:spPr>
      </p:sp>
      <p:grpSp>
        <p:nvGrpSpPr>
          <p:cNvPr name="Group 34" id="34"/>
          <p:cNvGrpSpPr/>
          <p:nvPr/>
        </p:nvGrpSpPr>
        <p:grpSpPr>
          <a:xfrm rot="0">
            <a:off x="825441" y="5729878"/>
            <a:ext cx="5073563" cy="345761"/>
            <a:chOff x="0" y="0"/>
            <a:chExt cx="6764751" cy="461015"/>
          </a:xfrm>
        </p:grpSpPr>
        <p:sp>
          <p:nvSpPr>
            <p:cNvPr name="AutoShape 35" id="35"/>
            <p:cNvSpPr/>
            <p:nvPr/>
          </p:nvSpPr>
          <p:spPr>
            <a:xfrm flipV="true">
              <a:off x="15" y="189946"/>
              <a:ext cx="6764721" cy="5275"/>
            </a:xfrm>
            <a:prstGeom prst="line">
              <a:avLst/>
            </a:prstGeom>
            <a:ln cap="rnd" w="38100">
              <a:solidFill>
                <a:srgbClr val="B79343"/>
              </a:solidFill>
              <a:prstDash val="solid"/>
              <a:headEnd type="none" len="sm" w="sm"/>
              <a:tailEnd type="none" len="sm" w="sm"/>
            </a:ln>
          </p:spPr>
        </p:sp>
        <p:grpSp>
          <p:nvGrpSpPr>
            <p:cNvPr name="Group 36" id="36"/>
            <p:cNvGrpSpPr/>
            <p:nvPr/>
          </p:nvGrpSpPr>
          <p:grpSpPr>
            <a:xfrm rot="0">
              <a:off x="1934157" y="0"/>
              <a:ext cx="2896437" cy="461015"/>
              <a:chOff x="0" y="0"/>
              <a:chExt cx="1364696" cy="217214"/>
            </a:xfrm>
          </p:grpSpPr>
          <p:sp>
            <p:nvSpPr>
              <p:cNvPr name="Freeform 37" id="37"/>
              <p:cNvSpPr/>
              <p:nvPr/>
            </p:nvSpPr>
            <p:spPr>
              <a:xfrm flipH="false" flipV="false" rot="0">
                <a:off x="0" y="0"/>
                <a:ext cx="1364696" cy="217214"/>
              </a:xfrm>
              <a:custGeom>
                <a:avLst/>
                <a:gdLst/>
                <a:ahLst/>
                <a:cxnLst/>
                <a:rect r="r" b="b" t="t" l="l"/>
                <a:pathLst>
                  <a:path h="217214" w="1364696">
                    <a:moveTo>
                      <a:pt x="0" y="0"/>
                    </a:moveTo>
                    <a:lnTo>
                      <a:pt x="1364696" y="0"/>
                    </a:lnTo>
                    <a:lnTo>
                      <a:pt x="1364696" y="217214"/>
                    </a:lnTo>
                    <a:lnTo>
                      <a:pt x="0" y="217214"/>
                    </a:lnTo>
                    <a:close/>
                  </a:path>
                </a:pathLst>
              </a:custGeom>
              <a:solidFill>
                <a:srgbClr val="FFFFFF"/>
              </a:solidFill>
            </p:spPr>
          </p:sp>
        </p:grpSp>
        <p:sp>
          <p:nvSpPr>
            <p:cNvPr name="TextBox 38" id="38"/>
            <p:cNvSpPr txBox="true"/>
            <p:nvPr/>
          </p:nvSpPr>
          <p:spPr>
            <a:xfrm rot="0">
              <a:off x="1793866" y="4696"/>
              <a:ext cx="3177020" cy="311362"/>
            </a:xfrm>
            <a:prstGeom prst="rect">
              <a:avLst/>
            </a:prstGeom>
          </p:spPr>
          <p:txBody>
            <a:bodyPr anchor="t" rtlCol="false" tIns="0" lIns="0" bIns="0" rIns="0">
              <a:spAutoFit/>
            </a:bodyPr>
            <a:lstStyle/>
            <a:p>
              <a:pPr algn="ctr">
                <a:lnSpc>
                  <a:spcPts val="1960"/>
                </a:lnSpc>
              </a:pPr>
              <a:r>
                <a:rPr lang="en-US" sz="1400" spc="140">
                  <a:solidFill>
                    <a:srgbClr val="B79343"/>
                  </a:solidFill>
                  <a:latin typeface="Montserrat Classic"/>
                  <a:ea typeface="Montserrat Classic"/>
                  <a:cs typeface="Montserrat Classic"/>
                  <a:sym typeface="Montserrat Classic"/>
                </a:rPr>
                <a:t>EMERALD SPONSOR</a:t>
              </a:r>
            </a:p>
          </p:txBody>
        </p:sp>
      </p:grpSp>
      <p:grpSp>
        <p:nvGrpSpPr>
          <p:cNvPr name="Group 39" id="39"/>
          <p:cNvGrpSpPr/>
          <p:nvPr/>
        </p:nvGrpSpPr>
        <p:grpSpPr>
          <a:xfrm rot="0">
            <a:off x="6263573" y="5739746"/>
            <a:ext cx="2473041" cy="311015"/>
            <a:chOff x="0" y="0"/>
            <a:chExt cx="3297388" cy="414687"/>
          </a:xfrm>
        </p:grpSpPr>
        <p:sp>
          <p:nvSpPr>
            <p:cNvPr name="AutoShape 40" id="40"/>
            <p:cNvSpPr/>
            <p:nvPr/>
          </p:nvSpPr>
          <p:spPr>
            <a:xfrm flipV="true">
              <a:off x="91" y="161506"/>
              <a:ext cx="3297205" cy="15826"/>
            </a:xfrm>
            <a:prstGeom prst="line">
              <a:avLst/>
            </a:prstGeom>
            <a:ln cap="rnd" w="38100">
              <a:solidFill>
                <a:srgbClr val="B79343"/>
              </a:solidFill>
              <a:prstDash val="solid"/>
              <a:headEnd type="none" len="sm" w="sm"/>
              <a:tailEnd type="none" len="sm" w="sm"/>
            </a:ln>
          </p:spPr>
        </p:sp>
        <p:grpSp>
          <p:nvGrpSpPr>
            <p:cNvPr name="Group 41" id="41"/>
            <p:cNvGrpSpPr/>
            <p:nvPr/>
          </p:nvGrpSpPr>
          <p:grpSpPr>
            <a:xfrm rot="0">
              <a:off x="472453" y="0"/>
              <a:ext cx="2352483" cy="414687"/>
              <a:chOff x="0" y="0"/>
              <a:chExt cx="1108405" cy="195385"/>
            </a:xfrm>
          </p:grpSpPr>
          <p:sp>
            <p:nvSpPr>
              <p:cNvPr name="Freeform 42" id="42"/>
              <p:cNvSpPr/>
              <p:nvPr/>
            </p:nvSpPr>
            <p:spPr>
              <a:xfrm flipH="false" flipV="false" rot="0">
                <a:off x="0" y="0"/>
                <a:ext cx="1108405" cy="195385"/>
              </a:xfrm>
              <a:custGeom>
                <a:avLst/>
                <a:gdLst/>
                <a:ahLst/>
                <a:cxnLst/>
                <a:rect r="r" b="b" t="t" l="l"/>
                <a:pathLst>
                  <a:path h="195385" w="1108405">
                    <a:moveTo>
                      <a:pt x="0" y="0"/>
                    </a:moveTo>
                    <a:lnTo>
                      <a:pt x="1108405" y="0"/>
                    </a:lnTo>
                    <a:lnTo>
                      <a:pt x="1108405" y="195385"/>
                    </a:lnTo>
                    <a:lnTo>
                      <a:pt x="0" y="195385"/>
                    </a:lnTo>
                    <a:close/>
                  </a:path>
                </a:pathLst>
              </a:custGeom>
              <a:solidFill>
                <a:srgbClr val="FFFFFF"/>
              </a:solidFill>
            </p:spPr>
          </p:sp>
        </p:grpSp>
        <p:sp>
          <p:nvSpPr>
            <p:cNvPr name="TextBox 43" id="43"/>
            <p:cNvSpPr txBox="true"/>
            <p:nvPr/>
          </p:nvSpPr>
          <p:spPr>
            <a:xfrm rot="0">
              <a:off x="440355" y="-8462"/>
              <a:ext cx="2416678" cy="311362"/>
            </a:xfrm>
            <a:prstGeom prst="rect">
              <a:avLst/>
            </a:prstGeom>
          </p:spPr>
          <p:txBody>
            <a:bodyPr anchor="t" rtlCol="false" tIns="0" lIns="0" bIns="0" rIns="0">
              <a:spAutoFit/>
            </a:bodyPr>
            <a:lstStyle/>
            <a:p>
              <a:pPr algn="ctr">
                <a:lnSpc>
                  <a:spcPts val="1960"/>
                </a:lnSpc>
              </a:pPr>
              <a:r>
                <a:rPr lang="en-US" sz="1400" spc="140">
                  <a:solidFill>
                    <a:srgbClr val="B79343"/>
                  </a:solidFill>
                  <a:latin typeface="Montserrat Classic"/>
                  <a:ea typeface="Montserrat Classic"/>
                  <a:cs typeface="Montserrat Classic"/>
                  <a:sym typeface="Montserrat Classic"/>
                </a:rPr>
                <a:t>RUBY SPONSOR</a:t>
              </a:r>
            </a:p>
          </p:txBody>
        </p:sp>
      </p:grpSp>
      <p:sp>
        <p:nvSpPr>
          <p:cNvPr name="Freeform 44" id="44"/>
          <p:cNvSpPr/>
          <p:nvPr/>
        </p:nvSpPr>
        <p:spPr>
          <a:xfrm flipH="false" flipV="false" rot="0">
            <a:off x="825375" y="7782450"/>
            <a:ext cx="2404298" cy="531951"/>
          </a:xfrm>
          <a:custGeom>
            <a:avLst/>
            <a:gdLst/>
            <a:ahLst/>
            <a:cxnLst/>
            <a:rect r="r" b="b" t="t" l="l"/>
            <a:pathLst>
              <a:path h="531951" w="2404298">
                <a:moveTo>
                  <a:pt x="0" y="0"/>
                </a:moveTo>
                <a:lnTo>
                  <a:pt x="2404297" y="0"/>
                </a:lnTo>
                <a:lnTo>
                  <a:pt x="2404297" y="531951"/>
                </a:lnTo>
                <a:lnTo>
                  <a:pt x="0" y="531951"/>
                </a:lnTo>
                <a:lnTo>
                  <a:pt x="0" y="0"/>
                </a:lnTo>
                <a:close/>
              </a:path>
            </a:pathLst>
          </a:custGeom>
          <a:blipFill>
            <a:blip r:embed="rId12"/>
            <a:stretch>
              <a:fillRect l="0" t="0" r="0" b="0"/>
            </a:stretch>
          </a:blipFill>
        </p:spPr>
      </p:sp>
      <p:sp>
        <p:nvSpPr>
          <p:cNvPr name="Freeform 45" id="45"/>
          <p:cNvSpPr/>
          <p:nvPr/>
        </p:nvSpPr>
        <p:spPr>
          <a:xfrm flipH="false" flipV="false" rot="0">
            <a:off x="825375" y="6170889"/>
            <a:ext cx="3250669" cy="1165401"/>
          </a:xfrm>
          <a:custGeom>
            <a:avLst/>
            <a:gdLst/>
            <a:ahLst/>
            <a:cxnLst/>
            <a:rect r="r" b="b" t="t" l="l"/>
            <a:pathLst>
              <a:path h="1165401" w="3250669">
                <a:moveTo>
                  <a:pt x="0" y="0"/>
                </a:moveTo>
                <a:lnTo>
                  <a:pt x="3250669" y="0"/>
                </a:lnTo>
                <a:lnTo>
                  <a:pt x="3250669" y="1165401"/>
                </a:lnTo>
                <a:lnTo>
                  <a:pt x="0" y="1165401"/>
                </a:lnTo>
                <a:lnTo>
                  <a:pt x="0" y="0"/>
                </a:lnTo>
                <a:close/>
              </a:path>
            </a:pathLst>
          </a:custGeom>
          <a:blipFill>
            <a:blip r:embed="rId13"/>
            <a:stretch>
              <a:fillRect l="0" t="-28379" r="0" b="-28379"/>
            </a:stretch>
          </a:blipFill>
        </p:spPr>
      </p:sp>
      <p:sp>
        <p:nvSpPr>
          <p:cNvPr name="TextBox 46" id="46"/>
          <p:cNvSpPr txBox="true"/>
          <p:nvPr/>
        </p:nvSpPr>
        <p:spPr>
          <a:xfrm rot="0">
            <a:off x="4452909" y="6266725"/>
            <a:ext cx="1435177" cy="964205"/>
          </a:xfrm>
          <a:prstGeom prst="rect">
            <a:avLst/>
          </a:prstGeom>
        </p:spPr>
        <p:txBody>
          <a:bodyPr anchor="t" rtlCol="false" tIns="0" lIns="0" bIns="0" rIns="0">
            <a:spAutoFit/>
          </a:bodyPr>
          <a:lstStyle/>
          <a:p>
            <a:pPr algn="ctr" marL="0" indent="0" lvl="0">
              <a:lnSpc>
                <a:spcPts val="2518"/>
              </a:lnSpc>
            </a:pPr>
            <a:r>
              <a:rPr lang="en-US" b="true" sz="2098">
                <a:solidFill>
                  <a:srgbClr val="003366"/>
                </a:solidFill>
                <a:latin typeface="Garet 2 Bold"/>
                <a:ea typeface="Garet 2 Bold"/>
                <a:cs typeface="Garet 2 Bold"/>
                <a:sym typeface="Garet 2 Bold"/>
              </a:rPr>
              <a:t>MARVIN DULANEY BRANCH</a:t>
            </a:r>
          </a:p>
        </p:txBody>
      </p:sp>
      <p:sp>
        <p:nvSpPr>
          <p:cNvPr name="TextBox 47" id="47"/>
          <p:cNvSpPr txBox="true"/>
          <p:nvPr/>
        </p:nvSpPr>
        <p:spPr>
          <a:xfrm rot="0">
            <a:off x="6366276" y="8358085"/>
            <a:ext cx="2148191" cy="815326"/>
          </a:xfrm>
          <a:prstGeom prst="rect">
            <a:avLst/>
          </a:prstGeom>
        </p:spPr>
        <p:txBody>
          <a:bodyPr anchor="t" rtlCol="false" tIns="0" lIns="0" bIns="0" rIns="0">
            <a:spAutoFit/>
          </a:bodyPr>
          <a:lstStyle/>
          <a:p>
            <a:pPr algn="ctr" marL="0" indent="0" lvl="0">
              <a:lnSpc>
                <a:spcPts val="3291"/>
              </a:lnSpc>
            </a:pPr>
            <a:r>
              <a:rPr lang="en-US" b="true" sz="2743">
                <a:solidFill>
                  <a:srgbClr val="003366"/>
                </a:solidFill>
                <a:latin typeface="Garet 2 Bold"/>
                <a:ea typeface="Garet 2 Bold"/>
                <a:cs typeface="Garet 2 Bold"/>
                <a:sym typeface="Garet 2 Bold"/>
              </a:rPr>
              <a:t>MARGARET SEIDLER</a:t>
            </a:r>
          </a:p>
        </p:txBody>
      </p:sp>
      <p:sp>
        <p:nvSpPr>
          <p:cNvPr name="TextBox 48" id="48"/>
          <p:cNvSpPr txBox="true"/>
          <p:nvPr/>
        </p:nvSpPr>
        <p:spPr>
          <a:xfrm rot="0">
            <a:off x="903034" y="8791253"/>
            <a:ext cx="4918378" cy="341367"/>
          </a:xfrm>
          <a:prstGeom prst="rect">
            <a:avLst/>
          </a:prstGeom>
        </p:spPr>
        <p:txBody>
          <a:bodyPr anchor="t" rtlCol="false" tIns="0" lIns="0" bIns="0" rIns="0">
            <a:spAutoFit/>
          </a:bodyPr>
          <a:lstStyle/>
          <a:p>
            <a:pPr algn="ctr" marL="0" indent="0" lvl="0">
              <a:lnSpc>
                <a:spcPts val="2775"/>
              </a:lnSpc>
            </a:pPr>
            <a:r>
              <a:rPr lang="en-US" b="true" sz="2313">
                <a:solidFill>
                  <a:srgbClr val="715AA5"/>
                </a:solidFill>
                <a:latin typeface="Garet 2 Bold"/>
                <a:ea typeface="Garet 2 Bold"/>
                <a:cs typeface="Garet 2 Bold"/>
                <a:sym typeface="Garet 2 Bold"/>
              </a:rPr>
              <a:t>Afro American Music Institute</a:t>
            </a:r>
          </a:p>
        </p:txBody>
      </p:sp>
      <p:grpSp>
        <p:nvGrpSpPr>
          <p:cNvPr name="Group 49" id="49"/>
          <p:cNvGrpSpPr/>
          <p:nvPr/>
        </p:nvGrpSpPr>
        <p:grpSpPr>
          <a:xfrm rot="0">
            <a:off x="9060464" y="5697616"/>
            <a:ext cx="3001112" cy="370158"/>
            <a:chOff x="0" y="0"/>
            <a:chExt cx="4001483" cy="493544"/>
          </a:xfrm>
        </p:grpSpPr>
        <p:sp>
          <p:nvSpPr>
            <p:cNvPr name="AutoShape 50" id="50"/>
            <p:cNvSpPr/>
            <p:nvPr/>
          </p:nvSpPr>
          <p:spPr>
            <a:xfrm flipV="true">
              <a:off x="27" y="203348"/>
              <a:ext cx="4001429" cy="5648"/>
            </a:xfrm>
            <a:prstGeom prst="line">
              <a:avLst/>
            </a:prstGeom>
            <a:ln cap="rnd" w="38100">
              <a:solidFill>
                <a:srgbClr val="B79343"/>
              </a:solidFill>
              <a:prstDash val="solid"/>
              <a:headEnd type="none" len="sm" w="sm"/>
              <a:tailEnd type="none" len="sm" w="sm"/>
            </a:ln>
          </p:spPr>
        </p:sp>
        <p:grpSp>
          <p:nvGrpSpPr>
            <p:cNvPr name="Group 51" id="51"/>
            <p:cNvGrpSpPr/>
            <p:nvPr/>
          </p:nvGrpSpPr>
          <p:grpSpPr>
            <a:xfrm rot="0">
              <a:off x="596320" y="0"/>
              <a:ext cx="2808842" cy="493544"/>
              <a:chOff x="0" y="0"/>
              <a:chExt cx="1236200" cy="217214"/>
            </a:xfrm>
          </p:grpSpPr>
          <p:sp>
            <p:nvSpPr>
              <p:cNvPr name="Freeform 52" id="52"/>
              <p:cNvSpPr/>
              <p:nvPr/>
            </p:nvSpPr>
            <p:spPr>
              <a:xfrm flipH="false" flipV="false" rot="0">
                <a:off x="0" y="0"/>
                <a:ext cx="1236200" cy="217214"/>
              </a:xfrm>
              <a:custGeom>
                <a:avLst/>
                <a:gdLst/>
                <a:ahLst/>
                <a:cxnLst/>
                <a:rect r="r" b="b" t="t" l="l"/>
                <a:pathLst>
                  <a:path h="217214" w="1236200">
                    <a:moveTo>
                      <a:pt x="0" y="0"/>
                    </a:moveTo>
                    <a:lnTo>
                      <a:pt x="1236200" y="0"/>
                    </a:lnTo>
                    <a:lnTo>
                      <a:pt x="1236200" y="217214"/>
                    </a:lnTo>
                    <a:lnTo>
                      <a:pt x="0" y="217214"/>
                    </a:lnTo>
                    <a:close/>
                  </a:path>
                </a:pathLst>
              </a:custGeom>
              <a:solidFill>
                <a:srgbClr val="FFFFFF"/>
              </a:solidFill>
            </p:spPr>
          </p:sp>
        </p:grpSp>
        <p:sp>
          <p:nvSpPr>
            <p:cNvPr name="TextBox 53" id="53"/>
            <p:cNvSpPr txBox="true"/>
            <p:nvPr/>
          </p:nvSpPr>
          <p:spPr>
            <a:xfrm rot="0">
              <a:off x="416786" y="20550"/>
              <a:ext cx="3167911" cy="311362"/>
            </a:xfrm>
            <a:prstGeom prst="rect">
              <a:avLst/>
            </a:prstGeom>
          </p:spPr>
          <p:txBody>
            <a:bodyPr anchor="t" rtlCol="false" tIns="0" lIns="0" bIns="0" rIns="0">
              <a:spAutoFit/>
            </a:bodyPr>
            <a:lstStyle/>
            <a:p>
              <a:pPr algn="ctr">
                <a:lnSpc>
                  <a:spcPts val="1960"/>
                </a:lnSpc>
              </a:pPr>
              <a:r>
                <a:rPr lang="en-US" sz="1400" spc="140">
                  <a:solidFill>
                    <a:srgbClr val="B79343"/>
                  </a:solidFill>
                  <a:latin typeface="Montserrat Classic"/>
                  <a:ea typeface="Montserrat Classic"/>
                  <a:cs typeface="Montserrat Classic"/>
                  <a:sym typeface="Montserrat Classic"/>
                </a:rPr>
                <a:t>SAPHIRE SPONSOR</a:t>
              </a:r>
            </a:p>
          </p:txBody>
        </p:sp>
      </p:grpSp>
      <p:grpSp>
        <p:nvGrpSpPr>
          <p:cNvPr name="Group 54" id="54"/>
          <p:cNvGrpSpPr/>
          <p:nvPr/>
        </p:nvGrpSpPr>
        <p:grpSpPr>
          <a:xfrm rot="0">
            <a:off x="12404475" y="5710828"/>
            <a:ext cx="5058145" cy="332960"/>
            <a:chOff x="0" y="0"/>
            <a:chExt cx="6744193" cy="443947"/>
          </a:xfrm>
        </p:grpSpPr>
        <p:sp>
          <p:nvSpPr>
            <p:cNvPr name="AutoShape 55" id="55"/>
            <p:cNvSpPr/>
            <p:nvPr/>
          </p:nvSpPr>
          <p:spPr>
            <a:xfrm flipV="true">
              <a:off x="48" y="172902"/>
              <a:ext cx="6744098" cy="16943"/>
            </a:xfrm>
            <a:prstGeom prst="line">
              <a:avLst/>
            </a:prstGeom>
            <a:ln cap="rnd" w="38100">
              <a:solidFill>
                <a:srgbClr val="B79343"/>
              </a:solidFill>
              <a:prstDash val="solid"/>
              <a:headEnd type="none" len="sm" w="sm"/>
              <a:tailEnd type="none" len="sm" w="sm"/>
            </a:ln>
          </p:spPr>
        </p:sp>
        <p:grpSp>
          <p:nvGrpSpPr>
            <p:cNvPr name="Group 56" id="56"/>
            <p:cNvGrpSpPr/>
            <p:nvPr/>
          </p:nvGrpSpPr>
          <p:grpSpPr>
            <a:xfrm rot="0">
              <a:off x="1668712" y="0"/>
              <a:ext cx="3406770" cy="443947"/>
              <a:chOff x="0" y="0"/>
              <a:chExt cx="1499354" cy="195385"/>
            </a:xfrm>
          </p:grpSpPr>
          <p:sp>
            <p:nvSpPr>
              <p:cNvPr name="Freeform 57" id="57"/>
              <p:cNvSpPr/>
              <p:nvPr/>
            </p:nvSpPr>
            <p:spPr>
              <a:xfrm flipH="false" flipV="false" rot="0">
                <a:off x="0" y="0"/>
                <a:ext cx="1499354" cy="195385"/>
              </a:xfrm>
              <a:custGeom>
                <a:avLst/>
                <a:gdLst/>
                <a:ahLst/>
                <a:cxnLst/>
                <a:rect r="r" b="b" t="t" l="l"/>
                <a:pathLst>
                  <a:path h="195385" w="1499354">
                    <a:moveTo>
                      <a:pt x="0" y="0"/>
                    </a:moveTo>
                    <a:lnTo>
                      <a:pt x="1499354" y="0"/>
                    </a:lnTo>
                    <a:lnTo>
                      <a:pt x="1499354" y="195385"/>
                    </a:lnTo>
                    <a:lnTo>
                      <a:pt x="0" y="195385"/>
                    </a:lnTo>
                    <a:close/>
                  </a:path>
                </a:pathLst>
              </a:custGeom>
              <a:solidFill>
                <a:srgbClr val="F8F4EB"/>
              </a:solidFill>
            </p:spPr>
          </p:sp>
        </p:grpSp>
        <p:sp>
          <p:nvSpPr>
            <p:cNvPr name="TextBox 58" id="58"/>
            <p:cNvSpPr txBox="true"/>
            <p:nvPr/>
          </p:nvSpPr>
          <p:spPr>
            <a:xfrm rot="0">
              <a:off x="1440214" y="2934"/>
              <a:ext cx="3863766" cy="311362"/>
            </a:xfrm>
            <a:prstGeom prst="rect">
              <a:avLst/>
            </a:prstGeom>
          </p:spPr>
          <p:txBody>
            <a:bodyPr anchor="t" rtlCol="false" tIns="0" lIns="0" bIns="0" rIns="0">
              <a:spAutoFit/>
            </a:bodyPr>
            <a:lstStyle/>
            <a:p>
              <a:pPr algn="ctr">
                <a:lnSpc>
                  <a:spcPts val="1960"/>
                </a:lnSpc>
              </a:pPr>
              <a:r>
                <a:rPr lang="en-US" sz="1400" spc="140">
                  <a:solidFill>
                    <a:srgbClr val="B79343"/>
                  </a:solidFill>
                  <a:latin typeface="Montserrat Classic"/>
                  <a:ea typeface="Montserrat Classic"/>
                  <a:cs typeface="Montserrat Classic"/>
                  <a:sym typeface="Montserrat Classic"/>
                </a:rPr>
                <a:t>ADDITIONAL SPONSOR</a:t>
              </a:r>
            </a:p>
          </p:txBody>
        </p:sp>
      </p:grpSp>
      <p:sp>
        <p:nvSpPr>
          <p:cNvPr name="Freeform 59" id="59"/>
          <p:cNvSpPr/>
          <p:nvPr/>
        </p:nvSpPr>
        <p:spPr>
          <a:xfrm flipH="false" flipV="false" rot="0">
            <a:off x="12905087" y="8039913"/>
            <a:ext cx="4414661" cy="1004335"/>
          </a:xfrm>
          <a:custGeom>
            <a:avLst/>
            <a:gdLst/>
            <a:ahLst/>
            <a:cxnLst/>
            <a:rect r="r" b="b" t="t" l="l"/>
            <a:pathLst>
              <a:path h="1004335" w="4414661">
                <a:moveTo>
                  <a:pt x="0" y="0"/>
                </a:moveTo>
                <a:lnTo>
                  <a:pt x="4414662" y="0"/>
                </a:lnTo>
                <a:lnTo>
                  <a:pt x="4414662" y="1004335"/>
                </a:lnTo>
                <a:lnTo>
                  <a:pt x="0" y="1004335"/>
                </a:lnTo>
                <a:lnTo>
                  <a:pt x="0" y="0"/>
                </a:lnTo>
                <a:close/>
              </a:path>
            </a:pathLst>
          </a:custGeom>
          <a:blipFill>
            <a:blip r:embed="rId14"/>
            <a:stretch>
              <a:fillRect l="0" t="0" r="0" b="0"/>
            </a:stretch>
          </a:blipFill>
        </p:spPr>
      </p:sp>
      <p:sp>
        <p:nvSpPr>
          <p:cNvPr name="Freeform 60" id="60"/>
          <p:cNvSpPr/>
          <p:nvPr/>
        </p:nvSpPr>
        <p:spPr>
          <a:xfrm flipH="false" flipV="false" rot="0">
            <a:off x="15998714" y="6328070"/>
            <a:ext cx="1463905" cy="1463905"/>
          </a:xfrm>
          <a:custGeom>
            <a:avLst/>
            <a:gdLst/>
            <a:ahLst/>
            <a:cxnLst/>
            <a:rect r="r" b="b" t="t" l="l"/>
            <a:pathLst>
              <a:path h="1463905" w="1463905">
                <a:moveTo>
                  <a:pt x="0" y="0"/>
                </a:moveTo>
                <a:lnTo>
                  <a:pt x="1463904" y="0"/>
                </a:lnTo>
                <a:lnTo>
                  <a:pt x="1463904" y="1463905"/>
                </a:lnTo>
                <a:lnTo>
                  <a:pt x="0" y="1463905"/>
                </a:lnTo>
                <a:lnTo>
                  <a:pt x="0" y="0"/>
                </a:lnTo>
                <a:close/>
              </a:path>
            </a:pathLst>
          </a:custGeom>
          <a:blipFill>
            <a:blip r:embed="rId15"/>
            <a:stretch>
              <a:fillRect l="0" t="0" r="0" b="0"/>
            </a:stretch>
          </a:blipFill>
        </p:spPr>
      </p:sp>
      <p:sp>
        <p:nvSpPr>
          <p:cNvPr name="Freeform 61" id="61"/>
          <p:cNvSpPr/>
          <p:nvPr/>
        </p:nvSpPr>
        <p:spPr>
          <a:xfrm flipH="false" flipV="false" rot="0">
            <a:off x="12619683" y="6413654"/>
            <a:ext cx="3235599" cy="1292737"/>
          </a:xfrm>
          <a:custGeom>
            <a:avLst/>
            <a:gdLst/>
            <a:ahLst/>
            <a:cxnLst/>
            <a:rect r="r" b="b" t="t" l="l"/>
            <a:pathLst>
              <a:path h="1292737" w="3235599">
                <a:moveTo>
                  <a:pt x="0" y="0"/>
                </a:moveTo>
                <a:lnTo>
                  <a:pt x="3235599" y="0"/>
                </a:lnTo>
                <a:lnTo>
                  <a:pt x="3235599" y="1292737"/>
                </a:lnTo>
                <a:lnTo>
                  <a:pt x="0" y="1292737"/>
                </a:lnTo>
                <a:lnTo>
                  <a:pt x="0" y="0"/>
                </a:lnTo>
                <a:close/>
              </a:path>
            </a:pathLst>
          </a:custGeom>
          <a:blipFill>
            <a:blip r:embed="rId16"/>
            <a:stretch>
              <a:fillRect l="0" t="0" r="0" b="0"/>
            </a:stretch>
          </a:blipFill>
        </p:spPr>
      </p:sp>
      <p:sp>
        <p:nvSpPr>
          <p:cNvPr name="TextBox 62" id="62"/>
          <p:cNvSpPr txBox="true"/>
          <p:nvPr/>
        </p:nvSpPr>
        <p:spPr>
          <a:xfrm rot="0">
            <a:off x="9229990" y="6467824"/>
            <a:ext cx="2662060" cy="1895475"/>
          </a:xfrm>
          <a:prstGeom prst="rect">
            <a:avLst/>
          </a:prstGeom>
        </p:spPr>
        <p:txBody>
          <a:bodyPr anchor="t" rtlCol="false" tIns="0" lIns="0" bIns="0" rIns="0">
            <a:spAutoFit/>
          </a:bodyPr>
          <a:lstStyle/>
          <a:p>
            <a:pPr algn="ctr" marL="0" indent="0" lvl="0">
              <a:lnSpc>
                <a:spcPts val="1920"/>
              </a:lnSpc>
            </a:pPr>
            <a:r>
              <a:rPr lang="en-US" b="true" sz="1600">
                <a:solidFill>
                  <a:srgbClr val="003366"/>
                </a:solidFill>
                <a:latin typeface="Garet 2 Bold"/>
                <a:ea typeface="Garet 2 Bold"/>
                <a:cs typeface="Garet 2 Bold"/>
                <a:sym typeface="Garet 2 Bold"/>
              </a:rPr>
              <a:t>THE COMMONWEALTH INSTITUTE FOR BLACK STUDIES AFRICAN AMERICAN AND AFRICANA STUDIES, COLLEGE OF ARTS AND SCIENCES UNIVERSITY OF KENTUCKY</a:t>
            </a:r>
          </a:p>
        </p:txBody>
      </p:sp>
      <p:sp>
        <p:nvSpPr>
          <p:cNvPr name="TextBox 63" id="63"/>
          <p:cNvSpPr txBox="true"/>
          <p:nvPr/>
        </p:nvSpPr>
        <p:spPr>
          <a:xfrm rot="0">
            <a:off x="9182379" y="8739448"/>
            <a:ext cx="2757283" cy="609600"/>
          </a:xfrm>
          <a:prstGeom prst="rect">
            <a:avLst/>
          </a:prstGeom>
        </p:spPr>
        <p:txBody>
          <a:bodyPr anchor="t" rtlCol="false" tIns="0" lIns="0" bIns="0" rIns="0">
            <a:spAutoFit/>
          </a:bodyPr>
          <a:lstStyle/>
          <a:p>
            <a:pPr algn="ctr" marL="0" indent="0" lvl="0">
              <a:lnSpc>
                <a:spcPts val="2400"/>
              </a:lnSpc>
            </a:pPr>
            <a:r>
              <a:rPr lang="en-US" b="true" sz="2000">
                <a:solidFill>
                  <a:srgbClr val="003366"/>
                </a:solidFill>
                <a:latin typeface="Garet 2 Bold"/>
                <a:ea typeface="Garet 2 Bold"/>
                <a:cs typeface="Garet 2 Bold"/>
                <a:sym typeface="Garet 2 Bold"/>
              </a:rPr>
              <a:t>GEORGE &amp; HAZEL GILLIS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1164273" y="5680873"/>
            <a:ext cx="15959455" cy="1412875"/>
          </a:xfrm>
          <a:prstGeom prst="rect">
            <a:avLst/>
          </a:prstGeom>
        </p:spPr>
        <p:txBody>
          <a:bodyPr anchor="t" rtlCol="false" tIns="0" lIns="0" bIns="0" rIns="0">
            <a:spAutoFit/>
          </a:bodyPr>
          <a:lstStyle/>
          <a:p>
            <a:pPr algn="ctr">
              <a:lnSpc>
                <a:spcPts val="10999"/>
              </a:lnSpc>
            </a:pPr>
            <a:r>
              <a:rPr lang="en-US" sz="9999" spc="449">
                <a:solidFill>
                  <a:srgbClr val="8DBCE7"/>
                </a:solidFill>
                <a:latin typeface="Brooklyn Samuels W00 No5 Fat"/>
                <a:ea typeface="Brooklyn Samuels W00 No5 Fat"/>
                <a:cs typeface="Brooklyn Samuels W00 No5 Fat"/>
                <a:sym typeface="Brooklyn Samuels W00 No5 Fat"/>
              </a:rPr>
              <a:t>STARTING SOON!</a:t>
            </a:r>
          </a:p>
        </p:txBody>
      </p:sp>
      <p:sp>
        <p:nvSpPr>
          <p:cNvPr name="Freeform 3" id="3"/>
          <p:cNvSpPr/>
          <p:nvPr/>
        </p:nvSpPr>
        <p:spPr>
          <a:xfrm flipH="false" flipV="false" rot="0">
            <a:off x="7687816" y="1028700"/>
            <a:ext cx="2912368" cy="2912368"/>
          </a:xfrm>
          <a:custGeom>
            <a:avLst/>
            <a:gdLst/>
            <a:ahLst/>
            <a:cxnLst/>
            <a:rect r="r" b="b" t="t" l="l"/>
            <a:pathLst>
              <a:path h="2912368" w="2912368">
                <a:moveTo>
                  <a:pt x="0" y="0"/>
                </a:moveTo>
                <a:lnTo>
                  <a:pt x="2912368" y="0"/>
                </a:lnTo>
                <a:lnTo>
                  <a:pt x="2912368" y="2912368"/>
                </a:lnTo>
                <a:lnTo>
                  <a:pt x="0" y="2912368"/>
                </a:lnTo>
                <a:lnTo>
                  <a:pt x="0" y="0"/>
                </a:lnTo>
                <a:close/>
              </a:path>
            </a:pathLst>
          </a:custGeom>
          <a:blipFill>
            <a:blip r:embed="rId3"/>
            <a:stretch>
              <a:fillRect l="0" t="0" r="0" b="0"/>
            </a:stretch>
          </a:blipFill>
        </p:spPr>
      </p:sp>
      <p:sp>
        <p:nvSpPr>
          <p:cNvPr name="TextBox 4" id="4"/>
          <p:cNvSpPr txBox="true"/>
          <p:nvPr/>
        </p:nvSpPr>
        <p:spPr>
          <a:xfrm rot="0">
            <a:off x="17814" y="4157508"/>
            <a:ext cx="18270186" cy="1085215"/>
          </a:xfrm>
          <a:prstGeom prst="rect">
            <a:avLst/>
          </a:prstGeom>
        </p:spPr>
        <p:txBody>
          <a:bodyPr anchor="t" rtlCol="false" tIns="0" lIns="0" bIns="0" rIns="0">
            <a:spAutoFit/>
          </a:bodyPr>
          <a:lstStyle/>
          <a:p>
            <a:pPr algn="ctr">
              <a:lnSpc>
                <a:spcPts val="8959"/>
              </a:lnSpc>
            </a:pPr>
            <a:r>
              <a:rPr lang="en-US" b="true" sz="6399">
                <a:solidFill>
                  <a:srgbClr val="C18A2D"/>
                </a:solidFill>
                <a:latin typeface="Garet 1 Ultra-Bold"/>
                <a:ea typeface="Garet 1 Ultra-Bold"/>
                <a:cs typeface="Garet 1 Ultra-Bold"/>
                <a:sym typeface="Garet 1 Ultra-Bold"/>
              </a:rPr>
              <a:t>VIRTUAL ANNUAL BUSINESS MEETING</a:t>
            </a:r>
          </a:p>
        </p:txBody>
      </p:sp>
    </p:spTree>
  </p:cSld>
  <p:clrMapOvr>
    <a:masterClrMapping/>
  </p:clrMapOvr>
</p:sld>
</file>

<file path=ppt/slides/slide20.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1457193"/>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REPORT OF THE TREASURER</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963652"/>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VALERIE HOLT, TREASURER OF ASALH</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1905000"/>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REPORT OF THE VICE PRESIDENT FOR PROGRAMS</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86425"/>
            <a:ext cx="16385552" cy="1810953"/>
          </a:xfrm>
          <a:prstGeom prst="rect">
            <a:avLst/>
          </a:prstGeom>
        </p:spPr>
        <p:txBody>
          <a:bodyPr anchor="t" rtlCol="false" tIns="0" lIns="0" bIns="0" rIns="0">
            <a:spAutoFit/>
          </a:bodyPr>
          <a:lstStyle/>
          <a:p>
            <a:pPr algn="ctr">
              <a:lnSpc>
                <a:spcPts val="7280"/>
              </a:lnSpc>
            </a:pPr>
            <a:r>
              <a:rPr lang="en-US" b="true" sz="5200">
                <a:solidFill>
                  <a:srgbClr val="C18A2D"/>
                </a:solidFill>
                <a:latin typeface="Garet 1 Bold"/>
                <a:ea typeface="Garet 1 Bold"/>
                <a:cs typeface="Garet 1 Bold"/>
                <a:sym typeface="Garet 1 Bold"/>
              </a:rPr>
              <a:t>AAISHA HAYKAL, VP FOR PROGRAMS OF ASALH</a:t>
            </a:r>
          </a:p>
          <a:p>
            <a:pPr algn="ctr">
              <a:lnSpc>
                <a:spcPts val="7280"/>
              </a:lnSpc>
            </a:pP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REPORT OF COMMITTEES</a:t>
            </a:r>
          </a:p>
          <a:p>
            <a:pPr algn="ctr">
              <a:lnSpc>
                <a:spcPts val="1151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963652"/>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AUDIT, FREEDOM SCHOOLS, GOVERNANCE</a:t>
            </a:r>
          </a:p>
        </p:txBody>
      </p:sp>
    </p:spTree>
  </p:cSld>
  <p:clrMapOvr>
    <a:masterClrMapping/>
  </p:clrMapOvr>
</p:sld>
</file>

<file path=ppt/slides/slide23.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AUDIT REPORT</a:t>
            </a:r>
          </a:p>
          <a:p>
            <a:pPr algn="ctr">
              <a:lnSpc>
                <a:spcPts val="1151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963652"/>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PAMELA GRAY, ACCOUNTING CONSULTANT</a:t>
            </a:r>
          </a:p>
        </p:txBody>
      </p:sp>
    </p:spTree>
  </p:cSld>
  <p:clrMapOvr>
    <a:masterClrMapping/>
  </p:clrMapOvr>
</p:sld>
</file>

<file path=ppt/slides/slide24.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AUDIT &amp; FINANCE REPORT</a:t>
            </a:r>
          </a:p>
          <a:p>
            <a:pPr algn="ctr">
              <a:lnSpc>
                <a:spcPts val="1151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963652"/>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ANITA SHEPHERD, CHAIRMAN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6050012"/>
            <a:ext cx="18288000" cy="4236988"/>
          </a:xfrm>
          <a:prstGeom prst="rect">
            <a:avLst/>
          </a:prstGeom>
          <a:solidFill>
            <a:srgbClr val="F8F4EB"/>
          </a:solidFill>
        </p:spPr>
      </p:sp>
      <p:sp>
        <p:nvSpPr>
          <p:cNvPr name="TextBox 3" id="3"/>
          <p:cNvSpPr txBox="true"/>
          <p:nvPr/>
        </p:nvSpPr>
        <p:spPr>
          <a:xfrm rot="0">
            <a:off x="9437078" y="1076325"/>
            <a:ext cx="7822222" cy="3554521"/>
          </a:xfrm>
          <a:prstGeom prst="rect">
            <a:avLst/>
          </a:prstGeom>
        </p:spPr>
        <p:txBody>
          <a:bodyPr anchor="t" rtlCol="false" tIns="0" lIns="0" bIns="0" rIns="0">
            <a:spAutoFit/>
          </a:bodyPr>
          <a:lstStyle/>
          <a:p>
            <a:pPr algn="l">
              <a:lnSpc>
                <a:spcPts val="6272"/>
              </a:lnSpc>
            </a:pPr>
            <a:r>
              <a:rPr lang="en-US" sz="5600" b="true">
                <a:solidFill>
                  <a:srgbClr val="196AD4"/>
                </a:solidFill>
                <a:latin typeface="Garet 1 Bold"/>
                <a:ea typeface="Garet 1 Bold"/>
                <a:cs typeface="Garet 1 Bold"/>
                <a:sym typeface="Garet 1 Bold"/>
              </a:rPr>
              <a:t>AUDIT &amp; FINANCE</a:t>
            </a:r>
          </a:p>
          <a:p>
            <a:pPr algn="l">
              <a:lnSpc>
                <a:spcPts val="6272"/>
              </a:lnSpc>
            </a:pPr>
            <a:r>
              <a:rPr lang="en-US" sz="5600" b="true">
                <a:solidFill>
                  <a:srgbClr val="196AD4"/>
                </a:solidFill>
                <a:latin typeface="Garet 1 Bold"/>
                <a:ea typeface="Garet 1 Bold"/>
                <a:cs typeface="Garet 1 Bold"/>
                <a:sym typeface="Garet 1 Bold"/>
              </a:rPr>
              <a:t>2024 COMMITTEE REPORT</a:t>
            </a:r>
          </a:p>
          <a:p>
            <a:pPr algn="l">
              <a:lnSpc>
                <a:spcPts val="4704"/>
              </a:lnSpc>
            </a:pPr>
            <a:r>
              <a:rPr lang="en-US" sz="4200" b="true">
                <a:solidFill>
                  <a:srgbClr val="196AD4"/>
                </a:solidFill>
                <a:latin typeface="Garet 1 Bold"/>
                <a:ea typeface="Garet 1 Bold"/>
                <a:cs typeface="Garet 1 Bold"/>
                <a:sym typeface="Garet 1 Bold"/>
              </a:rPr>
              <a:t>Sept. 23, 2024</a:t>
            </a:r>
          </a:p>
          <a:p>
            <a:pPr algn="l" marL="0" indent="0" lvl="0">
              <a:lnSpc>
                <a:spcPts val="4704"/>
              </a:lnSpc>
              <a:spcBef>
                <a:spcPct val="0"/>
              </a:spcBef>
            </a:pPr>
          </a:p>
        </p:txBody>
      </p:sp>
      <p:sp>
        <p:nvSpPr>
          <p:cNvPr name="TextBox 4" id="4"/>
          <p:cNvSpPr txBox="true"/>
          <p:nvPr/>
        </p:nvSpPr>
        <p:spPr>
          <a:xfrm rot="0">
            <a:off x="9437078" y="4552949"/>
            <a:ext cx="7822222" cy="4705351"/>
          </a:xfrm>
          <a:prstGeom prst="rect">
            <a:avLst/>
          </a:prstGeom>
        </p:spPr>
        <p:txBody>
          <a:bodyPr anchor="t" rtlCol="false" tIns="0" lIns="0" bIns="0" rIns="0">
            <a:spAutoFit/>
          </a:bodyPr>
          <a:lstStyle/>
          <a:p>
            <a:pPr algn="l">
              <a:lnSpc>
                <a:spcPts val="4199"/>
              </a:lnSpc>
            </a:pPr>
            <a:r>
              <a:rPr lang="en-US" sz="2999" b="true">
                <a:solidFill>
                  <a:srgbClr val="231F20"/>
                </a:solidFill>
                <a:latin typeface="Public Sans Bold"/>
                <a:ea typeface="Public Sans Bold"/>
                <a:cs typeface="Public Sans Bold"/>
                <a:sym typeface="Public Sans Bold"/>
              </a:rPr>
              <a:t>Committee Members:</a:t>
            </a:r>
          </a:p>
          <a:p>
            <a:pPr algn="l">
              <a:lnSpc>
                <a:spcPts val="4199"/>
              </a:lnSpc>
            </a:pPr>
          </a:p>
          <a:p>
            <a:pPr algn="l">
              <a:lnSpc>
                <a:spcPts val="4199"/>
              </a:lnSpc>
            </a:pPr>
            <a:r>
              <a:rPr lang="en-US" sz="2999">
                <a:solidFill>
                  <a:srgbClr val="231F20"/>
                </a:solidFill>
                <a:latin typeface="Public Sans"/>
                <a:ea typeface="Public Sans"/>
                <a:cs typeface="Public Sans"/>
                <a:sym typeface="Public Sans"/>
              </a:rPr>
              <a:t>Anita Shepherd, Chair</a:t>
            </a:r>
          </a:p>
          <a:p>
            <a:pPr algn="l">
              <a:lnSpc>
                <a:spcPts val="4199"/>
              </a:lnSpc>
            </a:pPr>
            <a:r>
              <a:rPr lang="en-US" sz="2999">
                <a:solidFill>
                  <a:srgbClr val="231F20"/>
                </a:solidFill>
                <a:latin typeface="Public Sans"/>
                <a:ea typeface="Public Sans"/>
                <a:cs typeface="Public Sans"/>
                <a:sym typeface="Public Sans"/>
              </a:rPr>
              <a:t>Jeff Banks</a:t>
            </a:r>
          </a:p>
          <a:p>
            <a:pPr algn="l">
              <a:lnSpc>
                <a:spcPts val="4199"/>
              </a:lnSpc>
            </a:pPr>
            <a:r>
              <a:rPr lang="en-US" sz="2999">
                <a:solidFill>
                  <a:srgbClr val="231F20"/>
                </a:solidFill>
                <a:latin typeface="Public Sans"/>
                <a:ea typeface="Public Sans"/>
                <a:cs typeface="Public Sans"/>
                <a:sym typeface="Public Sans"/>
              </a:rPr>
              <a:t>John Adams</a:t>
            </a:r>
          </a:p>
          <a:p>
            <a:pPr algn="l">
              <a:lnSpc>
                <a:spcPts val="4199"/>
              </a:lnSpc>
            </a:pPr>
            <a:r>
              <a:rPr lang="en-US" sz="2999">
                <a:solidFill>
                  <a:srgbClr val="231F20"/>
                </a:solidFill>
                <a:latin typeface="Public Sans"/>
                <a:ea typeface="Public Sans"/>
                <a:cs typeface="Public Sans"/>
                <a:sym typeface="Public Sans"/>
              </a:rPr>
              <a:t>Sylvia Cyrus</a:t>
            </a:r>
          </a:p>
          <a:p>
            <a:pPr algn="l">
              <a:lnSpc>
                <a:spcPts val="4199"/>
              </a:lnSpc>
            </a:pPr>
            <a:r>
              <a:rPr lang="en-US" sz="2999">
                <a:solidFill>
                  <a:srgbClr val="231F20"/>
                </a:solidFill>
                <a:latin typeface="Public Sans"/>
                <a:ea typeface="Public Sans"/>
                <a:cs typeface="Public Sans"/>
                <a:sym typeface="Public Sans"/>
              </a:rPr>
              <a:t>Marvin Dulaney</a:t>
            </a:r>
          </a:p>
          <a:p>
            <a:pPr algn="l">
              <a:lnSpc>
                <a:spcPts val="4199"/>
              </a:lnSpc>
            </a:pPr>
            <a:r>
              <a:rPr lang="en-US" sz="2999">
                <a:solidFill>
                  <a:srgbClr val="231F20"/>
                </a:solidFill>
                <a:latin typeface="Public Sans"/>
                <a:ea typeface="Public Sans"/>
                <a:cs typeface="Public Sans"/>
                <a:sym typeface="Public Sans"/>
              </a:rPr>
              <a:t>Aaisha Haykal</a:t>
            </a:r>
          </a:p>
          <a:p>
            <a:pPr algn="l" marL="0" indent="0" lvl="0">
              <a:lnSpc>
                <a:spcPts val="4199"/>
              </a:lnSpc>
              <a:spcBef>
                <a:spcPct val="0"/>
              </a:spcBef>
            </a:pPr>
            <a:r>
              <a:rPr lang="en-US" sz="2999">
                <a:solidFill>
                  <a:srgbClr val="231F20"/>
                </a:solidFill>
                <a:latin typeface="Public Sans"/>
                <a:ea typeface="Public Sans"/>
                <a:cs typeface="Public Sans"/>
                <a:sym typeface="Public Sans"/>
              </a:rPr>
              <a:t>Valerie Holt</a:t>
            </a:r>
          </a:p>
        </p:txBody>
      </p:sp>
      <p:grpSp>
        <p:nvGrpSpPr>
          <p:cNvPr name="Group 5" id="5"/>
          <p:cNvGrpSpPr/>
          <p:nvPr/>
        </p:nvGrpSpPr>
        <p:grpSpPr>
          <a:xfrm rot="0">
            <a:off x="1028700" y="1000879"/>
            <a:ext cx="7209041" cy="8257421"/>
            <a:chOff x="0" y="0"/>
            <a:chExt cx="890052" cy="1019488"/>
          </a:xfrm>
        </p:grpSpPr>
        <p:sp>
          <p:nvSpPr>
            <p:cNvPr name="Freeform 6" id="6"/>
            <p:cNvSpPr/>
            <p:nvPr/>
          </p:nvSpPr>
          <p:spPr>
            <a:xfrm flipH="false" flipV="false" rot="0">
              <a:off x="0" y="0"/>
              <a:ext cx="890052" cy="1019488"/>
            </a:xfrm>
            <a:custGeom>
              <a:avLst/>
              <a:gdLst/>
              <a:ahLst/>
              <a:cxnLst/>
              <a:rect r="r" b="b" t="t" l="l"/>
              <a:pathLst>
                <a:path h="1019488" w="890052">
                  <a:moveTo>
                    <a:pt x="24700" y="0"/>
                  </a:moveTo>
                  <a:lnTo>
                    <a:pt x="865352" y="0"/>
                  </a:lnTo>
                  <a:cubicBezTo>
                    <a:pt x="871903" y="0"/>
                    <a:pt x="878185" y="2602"/>
                    <a:pt x="882817" y="7234"/>
                  </a:cubicBezTo>
                  <a:cubicBezTo>
                    <a:pt x="887450" y="11867"/>
                    <a:pt x="890052" y="18149"/>
                    <a:pt x="890052" y="24700"/>
                  </a:cubicBezTo>
                  <a:lnTo>
                    <a:pt x="890052" y="994788"/>
                  </a:lnTo>
                  <a:cubicBezTo>
                    <a:pt x="890052" y="1001339"/>
                    <a:pt x="887450" y="1007622"/>
                    <a:pt x="882817" y="1012254"/>
                  </a:cubicBezTo>
                  <a:cubicBezTo>
                    <a:pt x="878185" y="1016886"/>
                    <a:pt x="871903" y="1019488"/>
                    <a:pt x="865352" y="1019488"/>
                  </a:cubicBezTo>
                  <a:lnTo>
                    <a:pt x="24700" y="1019488"/>
                  </a:lnTo>
                  <a:cubicBezTo>
                    <a:pt x="18149" y="1019488"/>
                    <a:pt x="11867" y="1016886"/>
                    <a:pt x="7234" y="1012254"/>
                  </a:cubicBezTo>
                  <a:cubicBezTo>
                    <a:pt x="2602" y="1007622"/>
                    <a:pt x="0" y="1001339"/>
                    <a:pt x="0" y="994788"/>
                  </a:cubicBezTo>
                  <a:lnTo>
                    <a:pt x="0" y="24700"/>
                  </a:lnTo>
                  <a:cubicBezTo>
                    <a:pt x="0" y="18149"/>
                    <a:pt x="2602" y="11867"/>
                    <a:pt x="7234" y="7234"/>
                  </a:cubicBezTo>
                  <a:cubicBezTo>
                    <a:pt x="11867" y="2602"/>
                    <a:pt x="18149" y="0"/>
                    <a:pt x="24700" y="0"/>
                  </a:cubicBezTo>
                  <a:close/>
                </a:path>
              </a:pathLst>
            </a:custGeom>
            <a:blipFill>
              <a:blip r:embed="rId2"/>
              <a:stretch>
                <a:fillRect l="-35960" t="0" r="-35960"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6050012"/>
            <a:ext cx="18288000" cy="4236988"/>
          </a:xfrm>
          <a:prstGeom prst="rect">
            <a:avLst/>
          </a:prstGeom>
          <a:solidFill>
            <a:srgbClr val="F8F4EB"/>
          </a:solidFill>
        </p:spPr>
      </p:sp>
      <p:sp>
        <p:nvSpPr>
          <p:cNvPr name="TextBox 3" id="3"/>
          <p:cNvSpPr txBox="true"/>
          <p:nvPr/>
        </p:nvSpPr>
        <p:spPr>
          <a:xfrm rot="0">
            <a:off x="951224" y="1340901"/>
            <a:ext cx="7822222" cy="1353495"/>
          </a:xfrm>
          <a:prstGeom prst="rect">
            <a:avLst/>
          </a:prstGeom>
        </p:spPr>
        <p:txBody>
          <a:bodyPr anchor="t" rtlCol="false" tIns="0" lIns="0" bIns="0" rIns="0">
            <a:spAutoFit/>
          </a:bodyPr>
          <a:lstStyle/>
          <a:p>
            <a:pPr algn="l" marL="0" indent="0" lvl="0">
              <a:lnSpc>
                <a:spcPts val="5376"/>
              </a:lnSpc>
              <a:spcBef>
                <a:spcPct val="0"/>
              </a:spcBef>
            </a:pPr>
            <a:r>
              <a:rPr lang="en-US" b="true" sz="4800">
                <a:solidFill>
                  <a:srgbClr val="196AD4"/>
                </a:solidFill>
                <a:latin typeface="Garet 1 Bold"/>
                <a:ea typeface="Garet 1 Bold"/>
                <a:cs typeface="Garet 1 Bold"/>
                <a:sym typeface="Garet 1 Bold"/>
              </a:rPr>
              <a:t>RESPONSIBILITIES OF THE COMMITTEE</a:t>
            </a:r>
          </a:p>
        </p:txBody>
      </p:sp>
      <p:sp>
        <p:nvSpPr>
          <p:cNvPr name="TextBox 4" id="4"/>
          <p:cNvSpPr txBox="true"/>
          <p:nvPr/>
        </p:nvSpPr>
        <p:spPr>
          <a:xfrm rot="0">
            <a:off x="951224" y="3131059"/>
            <a:ext cx="7822222" cy="5862664"/>
          </a:xfrm>
          <a:prstGeom prst="rect">
            <a:avLst/>
          </a:prstGeom>
        </p:spPr>
        <p:txBody>
          <a:bodyPr anchor="t" rtlCol="false" tIns="0" lIns="0" bIns="0" rIns="0">
            <a:spAutoFit/>
          </a:bodyPr>
          <a:lstStyle/>
          <a:p>
            <a:pPr algn="l">
              <a:lnSpc>
                <a:spcPts val="3359"/>
              </a:lnSpc>
            </a:pPr>
            <a:r>
              <a:rPr lang="en-US" sz="2400" b="true">
                <a:solidFill>
                  <a:srgbClr val="231F20"/>
                </a:solidFill>
                <a:latin typeface="Public Sans Bold"/>
                <a:ea typeface="Public Sans Bold"/>
                <a:cs typeface="Public Sans Bold"/>
                <a:sym typeface="Public Sans Bold"/>
              </a:rPr>
              <a:t>The Audit &amp; Finance Committee is a standing committee authorized by the AS</a:t>
            </a:r>
            <a:r>
              <a:rPr lang="en-US" sz="2400" b="true">
                <a:solidFill>
                  <a:srgbClr val="231F20"/>
                </a:solidFill>
                <a:latin typeface="Public Sans Bold"/>
                <a:ea typeface="Public Sans Bold"/>
                <a:cs typeface="Public Sans Bold"/>
                <a:sym typeface="Public Sans Bold"/>
              </a:rPr>
              <a:t>ALH Bylaws. It has oversight responsibilities for:</a:t>
            </a:r>
          </a:p>
          <a:p>
            <a:pPr algn="l" marL="1036320" indent="-345440" lvl="2">
              <a:lnSpc>
                <a:spcPts val="3359"/>
              </a:lnSpc>
              <a:buFont typeface="Arial"/>
              <a:buChar char="⚬"/>
            </a:pPr>
            <a:r>
              <a:rPr lang="en-US" b="true" sz="2400">
                <a:solidFill>
                  <a:srgbClr val="231F20"/>
                </a:solidFill>
                <a:latin typeface="Public Sans Bold"/>
                <a:ea typeface="Public Sans Bold"/>
                <a:cs typeface="Public Sans Bold"/>
                <a:sym typeface="Public Sans Bold"/>
              </a:rPr>
              <a:t>Budget, Financial Planning, and Financial Management; </a:t>
            </a:r>
          </a:p>
          <a:p>
            <a:pPr algn="l" marL="1036320" indent="-345440" lvl="2">
              <a:lnSpc>
                <a:spcPts val="3359"/>
              </a:lnSpc>
              <a:buFont typeface="Arial"/>
              <a:buChar char="⚬"/>
            </a:pPr>
            <a:r>
              <a:rPr lang="en-US" b="true" sz="2400">
                <a:solidFill>
                  <a:srgbClr val="231F20"/>
                </a:solidFill>
                <a:latin typeface="Public Sans Bold"/>
                <a:ea typeface="Public Sans Bold"/>
                <a:cs typeface="Public Sans Bold"/>
                <a:sym typeface="Public Sans Bold"/>
              </a:rPr>
              <a:t>Financia</a:t>
            </a:r>
            <a:r>
              <a:rPr lang="en-US" b="true" sz="2400">
                <a:solidFill>
                  <a:srgbClr val="231F20"/>
                </a:solidFill>
                <a:latin typeface="Public Sans Bold"/>
                <a:ea typeface="Public Sans Bold"/>
                <a:cs typeface="Public Sans Bold"/>
                <a:sym typeface="Public Sans Bold"/>
              </a:rPr>
              <a:t>l Statement Review and Audit; </a:t>
            </a:r>
          </a:p>
          <a:p>
            <a:pPr algn="l" marL="1036320" indent="-345440" lvl="2">
              <a:lnSpc>
                <a:spcPts val="3359"/>
              </a:lnSpc>
              <a:buFont typeface="Arial"/>
              <a:buChar char="⚬"/>
            </a:pPr>
            <a:r>
              <a:rPr lang="en-US" b="true" sz="2400">
                <a:solidFill>
                  <a:srgbClr val="231F20"/>
                </a:solidFill>
                <a:latin typeface="Public Sans Bold"/>
                <a:ea typeface="Public Sans Bold"/>
                <a:cs typeface="Public Sans Bold"/>
                <a:sym typeface="Public Sans Bold"/>
              </a:rPr>
              <a:t>Financial Management, Risk Management, and the Internal Control System. </a:t>
            </a:r>
          </a:p>
          <a:p>
            <a:pPr algn="l" marL="1036320" indent="-345440" lvl="2">
              <a:lnSpc>
                <a:spcPts val="3359"/>
              </a:lnSpc>
              <a:buFont typeface="Arial"/>
              <a:buChar char="⚬"/>
            </a:pPr>
            <a:r>
              <a:rPr lang="en-US" b="true" sz="2400">
                <a:solidFill>
                  <a:srgbClr val="231F20"/>
                </a:solidFill>
                <a:latin typeface="Public Sans Bold"/>
                <a:ea typeface="Public Sans Bold"/>
                <a:cs typeface="Public Sans Bold"/>
                <a:sym typeface="Public Sans Bold"/>
              </a:rPr>
              <a:t>The members and chair are appointed by ASALH’s President and shall consist of not less than five (5) members. The Treasurer shall serve as a member (not the Chair) of the Committee. </a:t>
            </a:r>
          </a:p>
          <a:p>
            <a:pPr algn="l" marL="0" indent="0" lvl="0">
              <a:lnSpc>
                <a:spcPts val="3359"/>
              </a:lnSpc>
              <a:spcBef>
                <a:spcPct val="0"/>
              </a:spcBef>
            </a:pPr>
          </a:p>
        </p:txBody>
      </p:sp>
      <p:grpSp>
        <p:nvGrpSpPr>
          <p:cNvPr name="Group 5" id="5"/>
          <p:cNvGrpSpPr/>
          <p:nvPr/>
        </p:nvGrpSpPr>
        <p:grpSpPr>
          <a:xfrm rot="0">
            <a:off x="10127735" y="1028700"/>
            <a:ext cx="7209041" cy="8257421"/>
            <a:chOff x="0" y="0"/>
            <a:chExt cx="890052" cy="1019488"/>
          </a:xfrm>
        </p:grpSpPr>
        <p:sp>
          <p:nvSpPr>
            <p:cNvPr name="Freeform 6" id="6"/>
            <p:cNvSpPr/>
            <p:nvPr/>
          </p:nvSpPr>
          <p:spPr>
            <a:xfrm flipH="false" flipV="false" rot="0">
              <a:off x="0" y="0"/>
              <a:ext cx="890052" cy="1019488"/>
            </a:xfrm>
            <a:custGeom>
              <a:avLst/>
              <a:gdLst/>
              <a:ahLst/>
              <a:cxnLst/>
              <a:rect r="r" b="b" t="t" l="l"/>
              <a:pathLst>
                <a:path h="1019488" w="890052">
                  <a:moveTo>
                    <a:pt x="24700" y="0"/>
                  </a:moveTo>
                  <a:lnTo>
                    <a:pt x="865352" y="0"/>
                  </a:lnTo>
                  <a:cubicBezTo>
                    <a:pt x="871903" y="0"/>
                    <a:pt x="878185" y="2602"/>
                    <a:pt x="882817" y="7234"/>
                  </a:cubicBezTo>
                  <a:cubicBezTo>
                    <a:pt x="887450" y="11867"/>
                    <a:pt x="890052" y="18149"/>
                    <a:pt x="890052" y="24700"/>
                  </a:cubicBezTo>
                  <a:lnTo>
                    <a:pt x="890052" y="994788"/>
                  </a:lnTo>
                  <a:cubicBezTo>
                    <a:pt x="890052" y="1001339"/>
                    <a:pt x="887450" y="1007622"/>
                    <a:pt x="882817" y="1012254"/>
                  </a:cubicBezTo>
                  <a:cubicBezTo>
                    <a:pt x="878185" y="1016886"/>
                    <a:pt x="871903" y="1019488"/>
                    <a:pt x="865352" y="1019488"/>
                  </a:cubicBezTo>
                  <a:lnTo>
                    <a:pt x="24700" y="1019488"/>
                  </a:lnTo>
                  <a:cubicBezTo>
                    <a:pt x="18149" y="1019488"/>
                    <a:pt x="11867" y="1016886"/>
                    <a:pt x="7234" y="1012254"/>
                  </a:cubicBezTo>
                  <a:cubicBezTo>
                    <a:pt x="2602" y="1007622"/>
                    <a:pt x="0" y="1001339"/>
                    <a:pt x="0" y="994788"/>
                  </a:cubicBezTo>
                  <a:lnTo>
                    <a:pt x="0" y="24700"/>
                  </a:lnTo>
                  <a:cubicBezTo>
                    <a:pt x="0" y="18149"/>
                    <a:pt x="2602" y="11867"/>
                    <a:pt x="7234" y="7234"/>
                  </a:cubicBezTo>
                  <a:cubicBezTo>
                    <a:pt x="11867" y="2602"/>
                    <a:pt x="18149" y="0"/>
                    <a:pt x="24700" y="0"/>
                  </a:cubicBezTo>
                  <a:close/>
                </a:path>
              </a:pathLst>
            </a:custGeom>
            <a:blipFill>
              <a:blip r:embed="rId2"/>
              <a:stretch>
                <a:fillRect l="-35799" t="0" r="-35799" b="0"/>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6050012"/>
            <a:ext cx="18288000" cy="4236988"/>
          </a:xfrm>
          <a:prstGeom prst="rect">
            <a:avLst/>
          </a:prstGeom>
          <a:solidFill>
            <a:srgbClr val="F8F4EB"/>
          </a:solidFill>
        </p:spPr>
      </p:sp>
      <p:sp>
        <p:nvSpPr>
          <p:cNvPr name="TextBox 3" id="3"/>
          <p:cNvSpPr txBox="true"/>
          <p:nvPr/>
        </p:nvSpPr>
        <p:spPr>
          <a:xfrm rot="0">
            <a:off x="9144000" y="1047750"/>
            <a:ext cx="7822222" cy="1795173"/>
          </a:xfrm>
          <a:prstGeom prst="rect">
            <a:avLst/>
          </a:prstGeom>
        </p:spPr>
        <p:txBody>
          <a:bodyPr anchor="t" rtlCol="false" tIns="0" lIns="0" bIns="0" rIns="0">
            <a:spAutoFit/>
          </a:bodyPr>
          <a:lstStyle/>
          <a:p>
            <a:pPr algn="l">
              <a:lnSpc>
                <a:spcPts val="4704"/>
              </a:lnSpc>
            </a:pPr>
            <a:r>
              <a:rPr lang="en-US" sz="4200" b="true">
                <a:solidFill>
                  <a:srgbClr val="196AD4"/>
                </a:solidFill>
                <a:latin typeface="Garet 1 Bold"/>
                <a:ea typeface="Garet 1 Bold"/>
                <a:cs typeface="Garet 1 Bold"/>
                <a:sym typeface="Garet 1 Bold"/>
              </a:rPr>
              <a:t>RESPONSIBILITIES OF THE COMMITTEE (CONTINUED)</a:t>
            </a:r>
          </a:p>
          <a:p>
            <a:pPr algn="l" marL="0" indent="0" lvl="0">
              <a:lnSpc>
                <a:spcPts val="4704"/>
              </a:lnSpc>
              <a:spcBef>
                <a:spcPct val="0"/>
              </a:spcBef>
            </a:pPr>
          </a:p>
        </p:txBody>
      </p:sp>
      <p:sp>
        <p:nvSpPr>
          <p:cNvPr name="TextBox 4" id="4"/>
          <p:cNvSpPr txBox="true"/>
          <p:nvPr/>
        </p:nvSpPr>
        <p:spPr>
          <a:xfrm rot="0">
            <a:off x="9144000" y="2461554"/>
            <a:ext cx="7822222" cy="7119766"/>
          </a:xfrm>
          <a:prstGeom prst="rect">
            <a:avLst/>
          </a:prstGeom>
        </p:spPr>
        <p:txBody>
          <a:bodyPr anchor="t" rtlCol="false" tIns="0" lIns="0" bIns="0" rIns="0">
            <a:spAutoFit/>
          </a:bodyPr>
          <a:lstStyle/>
          <a:p>
            <a:pPr algn="l">
              <a:lnSpc>
                <a:spcPts val="3359"/>
              </a:lnSpc>
            </a:pPr>
            <a:r>
              <a:rPr lang="en-US" sz="2400" b="true">
                <a:solidFill>
                  <a:srgbClr val="231F20"/>
                </a:solidFill>
                <a:latin typeface="Public Sans Bold"/>
                <a:ea typeface="Public Sans Bold"/>
                <a:cs typeface="Public Sans Bold"/>
                <a:sym typeface="Public Sans Bold"/>
              </a:rPr>
              <a:t>Responsibilities of the Committee (continued)</a:t>
            </a:r>
          </a:p>
          <a:p>
            <a:pPr algn="l">
              <a:lnSpc>
                <a:spcPts val="3359"/>
              </a:lnSpc>
            </a:pPr>
            <a:r>
              <a:rPr lang="en-US" sz="2400" b="true">
                <a:solidFill>
                  <a:srgbClr val="231F20"/>
                </a:solidFill>
                <a:latin typeface="Public Sans Bold"/>
                <a:ea typeface="Public Sans Bold"/>
                <a:cs typeface="Public Sans Bold"/>
                <a:sym typeface="Public Sans Bold"/>
              </a:rPr>
              <a:t>The Audit and Finance Committee is responsible for ensuring that AS</a:t>
            </a:r>
            <a:r>
              <a:rPr lang="en-US" sz="2400" b="true">
                <a:solidFill>
                  <a:srgbClr val="231F20"/>
                </a:solidFill>
                <a:latin typeface="Public Sans Bold"/>
                <a:ea typeface="Public Sans Bold"/>
                <a:cs typeface="Public Sans Bold"/>
                <a:sym typeface="Public Sans Bold"/>
              </a:rPr>
              <a:t>ALH operates in an ethical environment and complies with laws and regulations. The Committee shall be sufficiently transparent </a:t>
            </a:r>
            <a:r>
              <a:rPr lang="en-US" sz="2400" b="true">
                <a:solidFill>
                  <a:srgbClr val="231F20"/>
                </a:solidFill>
                <a:latin typeface="Public Sans Bold"/>
                <a:ea typeface="Public Sans Bold"/>
                <a:cs typeface="Public Sans Bold"/>
                <a:sym typeface="Public Sans Bold"/>
              </a:rPr>
              <a:t>in its activities</a:t>
            </a:r>
            <a:r>
              <a:rPr lang="en-US" sz="2400" b="true">
                <a:solidFill>
                  <a:srgbClr val="231F20"/>
                </a:solidFill>
                <a:latin typeface="Public Sans Bold"/>
                <a:ea typeface="Public Sans Bold"/>
                <a:cs typeface="Public Sans Bold"/>
                <a:sym typeface="Public Sans Bold"/>
              </a:rPr>
              <a:t> to support sharing relevant information with the Executive Council and must also: </a:t>
            </a:r>
          </a:p>
          <a:p>
            <a:pPr algn="l">
              <a:lnSpc>
                <a:spcPts val="3359"/>
              </a:lnSpc>
            </a:pPr>
            <a:r>
              <a:rPr lang="en-US" sz="2400" b="true">
                <a:solidFill>
                  <a:srgbClr val="231F20"/>
                </a:solidFill>
                <a:latin typeface="Public Sans Bold"/>
                <a:ea typeface="Public Sans Bold"/>
                <a:cs typeface="Public Sans Bold"/>
                <a:sym typeface="Public Sans Bold"/>
              </a:rPr>
              <a:t> </a:t>
            </a:r>
          </a:p>
          <a:p>
            <a:pPr algn="l" marL="518160" indent="-259080" lvl="1">
              <a:lnSpc>
                <a:spcPts val="3359"/>
              </a:lnSpc>
              <a:buFont typeface="Arial"/>
              <a:buChar char="•"/>
            </a:pPr>
            <a:r>
              <a:rPr lang="en-US" b="true" sz="2400">
                <a:solidFill>
                  <a:srgbClr val="231F20"/>
                </a:solidFill>
                <a:latin typeface="Public Sans Bold"/>
                <a:ea typeface="Public Sans Bold"/>
                <a:cs typeface="Public Sans Bold"/>
                <a:sym typeface="Public Sans Bold"/>
              </a:rPr>
              <a:t>Establish effective communication, both internally among committee members and externally with management, auditors and all members of the Executive Council. </a:t>
            </a:r>
          </a:p>
          <a:p>
            <a:pPr algn="l">
              <a:lnSpc>
                <a:spcPts val="3359"/>
              </a:lnSpc>
            </a:pPr>
            <a:r>
              <a:rPr lang="en-US" sz="2400" b="true">
                <a:solidFill>
                  <a:srgbClr val="231F20"/>
                </a:solidFill>
                <a:latin typeface="Public Sans Bold"/>
                <a:ea typeface="Public Sans Bold"/>
                <a:cs typeface="Public Sans Bold"/>
                <a:sym typeface="Public Sans Bold"/>
              </a:rPr>
              <a:t> </a:t>
            </a:r>
          </a:p>
          <a:p>
            <a:pPr algn="l" marL="518160" indent="-259080" lvl="1">
              <a:lnSpc>
                <a:spcPts val="3359"/>
              </a:lnSpc>
              <a:buFont typeface="Arial"/>
              <a:buChar char="•"/>
            </a:pPr>
            <a:r>
              <a:rPr lang="en-US" b="true" sz="2400">
                <a:solidFill>
                  <a:srgbClr val="231F20"/>
                </a:solidFill>
                <a:latin typeface="Public Sans Bold"/>
                <a:ea typeface="Public Sans Bold"/>
                <a:cs typeface="Public Sans Bold"/>
                <a:sym typeface="Public Sans Bold"/>
              </a:rPr>
              <a:t>Ensure diversity among committee members in terms of experience and knowledge to enhance its capabilities and proficiency.</a:t>
            </a:r>
          </a:p>
          <a:p>
            <a:pPr algn="l" marL="0" indent="0" lvl="0">
              <a:lnSpc>
                <a:spcPts val="3359"/>
              </a:lnSpc>
              <a:spcBef>
                <a:spcPct val="0"/>
              </a:spcBef>
            </a:pPr>
          </a:p>
        </p:txBody>
      </p:sp>
      <p:grpSp>
        <p:nvGrpSpPr>
          <p:cNvPr name="Group 5" id="5"/>
          <p:cNvGrpSpPr/>
          <p:nvPr/>
        </p:nvGrpSpPr>
        <p:grpSpPr>
          <a:xfrm rot="0">
            <a:off x="1028700" y="1000879"/>
            <a:ext cx="7209041" cy="8257421"/>
            <a:chOff x="0" y="0"/>
            <a:chExt cx="890052" cy="1019488"/>
          </a:xfrm>
        </p:grpSpPr>
        <p:sp>
          <p:nvSpPr>
            <p:cNvPr name="Freeform 6" id="6"/>
            <p:cNvSpPr/>
            <p:nvPr/>
          </p:nvSpPr>
          <p:spPr>
            <a:xfrm flipH="false" flipV="false" rot="0">
              <a:off x="0" y="0"/>
              <a:ext cx="890052" cy="1019488"/>
            </a:xfrm>
            <a:custGeom>
              <a:avLst/>
              <a:gdLst/>
              <a:ahLst/>
              <a:cxnLst/>
              <a:rect r="r" b="b" t="t" l="l"/>
              <a:pathLst>
                <a:path h="1019488" w="890052">
                  <a:moveTo>
                    <a:pt x="24700" y="0"/>
                  </a:moveTo>
                  <a:lnTo>
                    <a:pt x="865352" y="0"/>
                  </a:lnTo>
                  <a:cubicBezTo>
                    <a:pt x="871903" y="0"/>
                    <a:pt x="878185" y="2602"/>
                    <a:pt x="882817" y="7234"/>
                  </a:cubicBezTo>
                  <a:cubicBezTo>
                    <a:pt x="887450" y="11867"/>
                    <a:pt x="890052" y="18149"/>
                    <a:pt x="890052" y="24700"/>
                  </a:cubicBezTo>
                  <a:lnTo>
                    <a:pt x="890052" y="994788"/>
                  </a:lnTo>
                  <a:cubicBezTo>
                    <a:pt x="890052" y="1001339"/>
                    <a:pt x="887450" y="1007622"/>
                    <a:pt x="882817" y="1012254"/>
                  </a:cubicBezTo>
                  <a:cubicBezTo>
                    <a:pt x="878185" y="1016886"/>
                    <a:pt x="871903" y="1019488"/>
                    <a:pt x="865352" y="1019488"/>
                  </a:cubicBezTo>
                  <a:lnTo>
                    <a:pt x="24700" y="1019488"/>
                  </a:lnTo>
                  <a:cubicBezTo>
                    <a:pt x="18149" y="1019488"/>
                    <a:pt x="11867" y="1016886"/>
                    <a:pt x="7234" y="1012254"/>
                  </a:cubicBezTo>
                  <a:cubicBezTo>
                    <a:pt x="2602" y="1007622"/>
                    <a:pt x="0" y="1001339"/>
                    <a:pt x="0" y="994788"/>
                  </a:cubicBezTo>
                  <a:lnTo>
                    <a:pt x="0" y="24700"/>
                  </a:lnTo>
                  <a:cubicBezTo>
                    <a:pt x="0" y="18149"/>
                    <a:pt x="2602" y="11867"/>
                    <a:pt x="7234" y="7234"/>
                  </a:cubicBezTo>
                  <a:cubicBezTo>
                    <a:pt x="11867" y="2602"/>
                    <a:pt x="18149" y="0"/>
                    <a:pt x="24700" y="0"/>
                  </a:cubicBezTo>
                  <a:close/>
                </a:path>
              </a:pathLst>
            </a:custGeom>
            <a:blipFill>
              <a:blip r:embed="rId2"/>
              <a:stretch>
                <a:fillRect l="-19630" t="0" r="-19630" b="0"/>
              </a:stretch>
            </a:blipFill>
          </p:spPr>
        </p:sp>
      </p:grpSp>
    </p:spTree>
  </p:cSld>
  <p:clrMapOvr>
    <a:masterClrMapping/>
  </p:clrMapOvr>
</p:sld>
</file>

<file path=ppt/slides/slide28.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sp>
        <p:nvSpPr>
          <p:cNvPr name="TextBox 2" id="2"/>
          <p:cNvSpPr txBox="true"/>
          <p:nvPr/>
        </p:nvSpPr>
        <p:spPr>
          <a:xfrm rot="0">
            <a:off x="386746" y="2382288"/>
            <a:ext cx="17514507" cy="7424559"/>
          </a:xfrm>
          <a:prstGeom prst="rect">
            <a:avLst/>
          </a:prstGeom>
        </p:spPr>
        <p:txBody>
          <a:bodyPr anchor="t" rtlCol="false" tIns="0" lIns="0" bIns="0" rIns="0">
            <a:spAutoFit/>
          </a:bodyPr>
          <a:lstStyle/>
          <a:p>
            <a:pPr algn="l" marL="604519" indent="-302260" lvl="1">
              <a:lnSpc>
                <a:spcPts val="3919"/>
              </a:lnSpc>
              <a:buAutoNum type="arabicPeriod" startAt="1"/>
            </a:pPr>
            <a:r>
              <a:rPr lang="en-US" b="true" sz="2799">
                <a:solidFill>
                  <a:srgbClr val="003366"/>
                </a:solidFill>
                <a:latin typeface="Public Sans Bold"/>
                <a:ea typeface="Public Sans Bold"/>
                <a:cs typeface="Public Sans Bold"/>
                <a:sym typeface="Public Sans Bold"/>
              </a:rPr>
              <a:t>Ensured oversight of expenditures of ASALH’s operational budget </a:t>
            </a:r>
          </a:p>
          <a:p>
            <a:pPr algn="l" marL="604519" indent="-302260" lvl="1">
              <a:lnSpc>
                <a:spcPts val="3919"/>
              </a:lnSpc>
              <a:buAutoNum type="arabicPeriod" startAt="1"/>
            </a:pPr>
            <a:r>
              <a:rPr lang="en-US" b="true" sz="2799">
                <a:solidFill>
                  <a:srgbClr val="003366"/>
                </a:solidFill>
                <a:latin typeface="Public Sans Bold"/>
                <a:ea typeface="Public Sans Bold"/>
                <a:cs typeface="Public Sans Bold"/>
                <a:sym typeface="Public Sans Bold"/>
              </a:rPr>
              <a:t>Scheduled A&amp; F Committee meetings to review </a:t>
            </a:r>
            <a:r>
              <a:rPr lang="en-US" b="true" sz="2799">
                <a:solidFill>
                  <a:srgbClr val="003366"/>
                </a:solidFill>
                <a:latin typeface="Public Sans Bold"/>
                <a:ea typeface="Public Sans Bold"/>
                <a:cs typeface="Public Sans Bold"/>
                <a:sym typeface="Public Sans Bold"/>
              </a:rPr>
              <a:t>the monthly statements received from ASALH’s accountant from Jan. to July 31, 2024.  </a:t>
            </a:r>
          </a:p>
          <a:p>
            <a:pPr algn="l" marL="604519" indent="-302260" lvl="1">
              <a:lnSpc>
                <a:spcPts val="3919"/>
              </a:lnSpc>
              <a:buAutoNum type="arabicPeriod" startAt="1"/>
            </a:pPr>
            <a:r>
              <a:rPr lang="en-US" b="true" sz="2799">
                <a:solidFill>
                  <a:srgbClr val="003366"/>
                </a:solidFill>
                <a:latin typeface="Public Sans Bold"/>
                <a:ea typeface="Public Sans Bold"/>
                <a:cs typeface="Public Sans Bold"/>
                <a:sym typeface="Public Sans Bold"/>
              </a:rPr>
              <a:t>Presented timely financial reports by ASALH’s Treasurer to the Executive Council. for acceptance. </a:t>
            </a:r>
          </a:p>
          <a:p>
            <a:pPr algn="l" marL="604519" indent="-302260" lvl="1">
              <a:lnSpc>
                <a:spcPts val="3919"/>
              </a:lnSpc>
              <a:buAutoNum type="arabicPeriod" startAt="1"/>
            </a:pPr>
            <a:r>
              <a:rPr lang="en-US" b="true" sz="2799">
                <a:solidFill>
                  <a:srgbClr val="003366"/>
                </a:solidFill>
                <a:latin typeface="Public Sans Bold"/>
                <a:ea typeface="Public Sans Bold"/>
                <a:cs typeface="Public Sans Bold"/>
                <a:sym typeface="Public Sans Bold"/>
              </a:rPr>
              <a:t>Received the Auditor’s Reports from Pam Gray of SB &amp; Company, LLC (SBC). There were no adverse findings with ASALH’s financial management, internal controls, and compliance. </a:t>
            </a:r>
          </a:p>
          <a:p>
            <a:pPr algn="l" marL="604519" indent="-302260" lvl="1">
              <a:lnSpc>
                <a:spcPts val="3919"/>
              </a:lnSpc>
              <a:buAutoNum type="arabicPeriod" startAt="1"/>
            </a:pPr>
            <a:r>
              <a:rPr lang="en-US" b="true" sz="2799">
                <a:solidFill>
                  <a:srgbClr val="003366"/>
                </a:solidFill>
                <a:latin typeface="Public Sans Bold"/>
                <a:ea typeface="Public Sans Bold"/>
                <a:cs typeface="Public Sans Bold"/>
                <a:sym typeface="Public Sans Bold"/>
              </a:rPr>
              <a:t>Received the Auditor’s Reports for ASALH’s compliance with Government Auditing Standards for contracts or grant agreements applicable to the Association’s Federal programs and financial statements for 2022 and 2023.</a:t>
            </a:r>
          </a:p>
          <a:p>
            <a:pPr algn="l" marL="604519" indent="-302260" lvl="1">
              <a:lnSpc>
                <a:spcPts val="3919"/>
              </a:lnSpc>
              <a:buAutoNum type="arabicPeriod" startAt="1"/>
            </a:pPr>
            <a:r>
              <a:rPr lang="en-US" b="true" sz="2799">
                <a:solidFill>
                  <a:srgbClr val="003366"/>
                </a:solidFill>
                <a:latin typeface="Public Sans Bold"/>
                <a:ea typeface="Public Sans Bold"/>
                <a:cs typeface="Public Sans Bold"/>
                <a:sym typeface="Public Sans Bold"/>
              </a:rPr>
              <a:t>Ensured required corporate filings with Washington DC - Certificate of Amendment of the ASALH Articles of Incorporation and "Afro-American" Articles of Incorporation of ASALH, and the amendment to those Articles of Incorporation that changes the name to "African American".  </a:t>
            </a:r>
          </a:p>
          <a:p>
            <a:pPr algn="l" marL="604519" indent="-302260" lvl="1">
              <a:lnSpc>
                <a:spcPts val="3919"/>
              </a:lnSpc>
              <a:buAutoNum type="arabicPeriod" startAt="1"/>
            </a:pPr>
            <a:r>
              <a:rPr lang="en-US" b="true" sz="2799">
                <a:solidFill>
                  <a:srgbClr val="003366"/>
                </a:solidFill>
                <a:latin typeface="Public Sans Bold"/>
                <a:ea typeface="Public Sans Bold"/>
                <a:cs typeface="Public Sans Bold"/>
                <a:sym typeface="Public Sans Bold"/>
              </a:rPr>
              <a:t>Will receive tax relief with the filing of ASALH’s Articles of Incorporation with the state of Pennsylvania for the Annual Conference.</a:t>
            </a:r>
          </a:p>
          <a:p>
            <a:pPr algn="l">
              <a:lnSpc>
                <a:spcPts val="3919"/>
              </a:lnSpc>
            </a:pPr>
          </a:p>
        </p:txBody>
      </p:sp>
      <p:grpSp>
        <p:nvGrpSpPr>
          <p:cNvPr name="Group 3" id="3"/>
          <p:cNvGrpSpPr/>
          <p:nvPr/>
        </p:nvGrpSpPr>
        <p:grpSpPr>
          <a:xfrm rot="0">
            <a:off x="-477237" y="0"/>
            <a:ext cx="19702035" cy="1908810"/>
            <a:chOff x="0" y="0"/>
            <a:chExt cx="5189013" cy="502732"/>
          </a:xfrm>
        </p:grpSpPr>
        <p:sp>
          <p:nvSpPr>
            <p:cNvPr name="Freeform 4" id="4"/>
            <p:cNvSpPr/>
            <p:nvPr/>
          </p:nvSpPr>
          <p:spPr>
            <a:xfrm flipH="false" flipV="false" rot="0">
              <a:off x="0" y="0"/>
              <a:ext cx="5189014" cy="502732"/>
            </a:xfrm>
            <a:custGeom>
              <a:avLst/>
              <a:gdLst/>
              <a:ahLst/>
              <a:cxnLst/>
              <a:rect r="r" b="b" t="t" l="l"/>
              <a:pathLst>
                <a:path h="502732" w="5189014">
                  <a:moveTo>
                    <a:pt x="0" y="0"/>
                  </a:moveTo>
                  <a:lnTo>
                    <a:pt x="5189014" y="0"/>
                  </a:lnTo>
                  <a:lnTo>
                    <a:pt x="5189014" y="502732"/>
                  </a:lnTo>
                  <a:lnTo>
                    <a:pt x="0" y="502732"/>
                  </a:lnTo>
                  <a:close/>
                </a:path>
              </a:pathLst>
            </a:custGeom>
            <a:solidFill>
              <a:srgbClr val="003366"/>
            </a:solidFill>
          </p:spPr>
        </p:sp>
        <p:sp>
          <p:nvSpPr>
            <p:cNvPr name="TextBox 5" id="5"/>
            <p:cNvSpPr txBox="true"/>
            <p:nvPr/>
          </p:nvSpPr>
          <p:spPr>
            <a:xfrm>
              <a:off x="0" y="-123825"/>
              <a:ext cx="5189013" cy="626557"/>
            </a:xfrm>
            <a:prstGeom prst="rect">
              <a:avLst/>
            </a:prstGeom>
          </p:spPr>
          <p:txBody>
            <a:bodyPr anchor="ctr" rtlCol="false" tIns="50800" lIns="50800" bIns="50800" rIns="50800"/>
            <a:lstStyle/>
            <a:p>
              <a:pPr algn="ctr">
                <a:lnSpc>
                  <a:spcPts val="3419"/>
                </a:lnSpc>
              </a:pPr>
            </a:p>
          </p:txBody>
        </p:sp>
      </p:grpSp>
      <p:sp>
        <p:nvSpPr>
          <p:cNvPr name="TextBox 6" id="6"/>
          <p:cNvSpPr txBox="true"/>
          <p:nvPr/>
        </p:nvSpPr>
        <p:spPr>
          <a:xfrm rot="0">
            <a:off x="0" y="57150"/>
            <a:ext cx="18288000" cy="1642044"/>
          </a:xfrm>
          <a:prstGeom prst="rect">
            <a:avLst/>
          </a:prstGeom>
        </p:spPr>
        <p:txBody>
          <a:bodyPr anchor="t" rtlCol="false" tIns="0" lIns="0" bIns="0" rIns="0">
            <a:spAutoFit/>
          </a:bodyPr>
          <a:lstStyle/>
          <a:p>
            <a:pPr algn="ctr">
              <a:lnSpc>
                <a:spcPts val="13439"/>
              </a:lnSpc>
            </a:pPr>
            <a:r>
              <a:rPr lang="en-US" b="true" sz="9600">
                <a:solidFill>
                  <a:srgbClr val="C18A2D"/>
                </a:solidFill>
                <a:latin typeface="Garet 1 Ultra-Bold"/>
                <a:ea typeface="Garet 1 Ultra-Bold"/>
                <a:cs typeface="Garet 1 Ultra-Bold"/>
                <a:sym typeface="Garet 1 Ultra-Bold"/>
              </a:rPr>
              <a:t>2024 ACCOMPLISHMENTS</a:t>
            </a:r>
          </a:p>
        </p:txBody>
      </p:sp>
      <p:sp>
        <p:nvSpPr>
          <p:cNvPr name="AutoShape 7" id="7"/>
          <p:cNvSpPr/>
          <p:nvPr/>
        </p:nvSpPr>
        <p:spPr>
          <a:xfrm>
            <a:off x="-368240" y="1905000"/>
            <a:ext cx="19006666" cy="0"/>
          </a:xfrm>
          <a:prstGeom prst="line">
            <a:avLst/>
          </a:prstGeom>
          <a:ln cap="flat" w="95250">
            <a:solidFill>
              <a:srgbClr val="239FDB"/>
            </a:solidFill>
            <a:prstDash val="solid"/>
            <a:headEnd type="none" len="sm" w="sm"/>
            <a:tailEnd type="none" len="sm" w="sm"/>
          </a:ln>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6050012"/>
            <a:ext cx="18288000" cy="4236988"/>
          </a:xfrm>
          <a:prstGeom prst="rect">
            <a:avLst/>
          </a:prstGeom>
          <a:solidFill>
            <a:srgbClr val="F8F4EB"/>
          </a:solidFill>
        </p:spPr>
      </p:sp>
      <p:sp>
        <p:nvSpPr>
          <p:cNvPr name="TextBox 3" id="3"/>
          <p:cNvSpPr txBox="true"/>
          <p:nvPr/>
        </p:nvSpPr>
        <p:spPr>
          <a:xfrm rot="0">
            <a:off x="951224" y="1076325"/>
            <a:ext cx="7822222" cy="677319"/>
          </a:xfrm>
          <a:prstGeom prst="rect">
            <a:avLst/>
          </a:prstGeom>
        </p:spPr>
        <p:txBody>
          <a:bodyPr anchor="t" rtlCol="false" tIns="0" lIns="0" bIns="0" rIns="0">
            <a:spAutoFit/>
          </a:bodyPr>
          <a:lstStyle/>
          <a:p>
            <a:pPr algn="l" marL="0" indent="0" lvl="0">
              <a:lnSpc>
                <a:spcPts val="5376"/>
              </a:lnSpc>
              <a:spcBef>
                <a:spcPct val="0"/>
              </a:spcBef>
            </a:pPr>
            <a:r>
              <a:rPr lang="en-US" b="true" sz="4800">
                <a:solidFill>
                  <a:srgbClr val="196AD4"/>
                </a:solidFill>
                <a:latin typeface="Garet 1 Bold"/>
                <a:ea typeface="Garet 1 Bold"/>
                <a:cs typeface="Garet 1 Bold"/>
                <a:sym typeface="Garet 1 Bold"/>
              </a:rPr>
              <a:t>IN SUMMARY</a:t>
            </a:r>
          </a:p>
        </p:txBody>
      </p:sp>
      <p:sp>
        <p:nvSpPr>
          <p:cNvPr name="TextBox 4" id="4"/>
          <p:cNvSpPr txBox="true"/>
          <p:nvPr/>
        </p:nvSpPr>
        <p:spPr>
          <a:xfrm rot="0">
            <a:off x="951224" y="1980120"/>
            <a:ext cx="8912016" cy="7425710"/>
          </a:xfrm>
          <a:prstGeom prst="rect">
            <a:avLst/>
          </a:prstGeom>
        </p:spPr>
        <p:txBody>
          <a:bodyPr anchor="t" rtlCol="false" tIns="0" lIns="0" bIns="0" rIns="0">
            <a:spAutoFit/>
          </a:bodyPr>
          <a:lstStyle/>
          <a:p>
            <a:pPr algn="l">
              <a:lnSpc>
                <a:spcPts val="3120"/>
              </a:lnSpc>
            </a:pPr>
            <a:r>
              <a:rPr lang="en-US" sz="2400" b="true">
                <a:solidFill>
                  <a:srgbClr val="231F20"/>
                </a:solidFill>
                <a:latin typeface="Public Sans Bold"/>
                <a:ea typeface="Public Sans Bold"/>
                <a:cs typeface="Public Sans Bold"/>
                <a:sym typeface="Public Sans Bold"/>
              </a:rPr>
              <a:t>• ASALH’S Audit and Finance Committee worked diligently to perform </a:t>
            </a:r>
            <a:r>
              <a:rPr lang="en-US" sz="2400" b="true">
                <a:solidFill>
                  <a:srgbClr val="231F20"/>
                </a:solidFill>
                <a:latin typeface="Public Sans Bold"/>
                <a:ea typeface="Public Sans Bold"/>
                <a:cs typeface="Public Sans Bold"/>
                <a:sym typeface="Public Sans Bold"/>
              </a:rPr>
              <a:t>the oversight responsibilities by the organization’s governing documents.</a:t>
            </a:r>
          </a:p>
          <a:p>
            <a:pPr algn="l">
              <a:lnSpc>
                <a:spcPts val="3120"/>
              </a:lnSpc>
            </a:pPr>
          </a:p>
          <a:p>
            <a:pPr algn="l">
              <a:lnSpc>
                <a:spcPts val="3120"/>
              </a:lnSpc>
            </a:pPr>
            <a:r>
              <a:rPr lang="en-US" sz="2400" b="true">
                <a:solidFill>
                  <a:srgbClr val="231F20"/>
                </a:solidFill>
                <a:latin typeface="Public Sans Bold"/>
                <a:ea typeface="Public Sans Bold"/>
                <a:cs typeface="Public Sans Bold"/>
                <a:sym typeface="Public Sans Bold"/>
              </a:rPr>
              <a:t>• The audits by SB&amp; Company, LLC had no adverse findings.</a:t>
            </a:r>
          </a:p>
          <a:p>
            <a:pPr algn="l">
              <a:lnSpc>
                <a:spcPts val="3120"/>
              </a:lnSpc>
            </a:pPr>
          </a:p>
          <a:p>
            <a:pPr algn="l">
              <a:lnSpc>
                <a:spcPts val="3120"/>
              </a:lnSpc>
            </a:pPr>
            <a:r>
              <a:rPr lang="en-US" sz="2400" b="true">
                <a:solidFill>
                  <a:srgbClr val="231F20"/>
                </a:solidFill>
                <a:latin typeface="Public Sans Bold"/>
                <a:ea typeface="Public Sans Bold"/>
                <a:cs typeface="Public Sans Bold"/>
                <a:sym typeface="Public Sans Bold"/>
              </a:rPr>
              <a:t> •ASALH would benefit from having maximum enrollment </a:t>
            </a:r>
            <a:r>
              <a:rPr lang="en-US" sz="2400" b="true">
                <a:solidFill>
                  <a:srgbClr val="231F20"/>
                </a:solidFill>
                <a:latin typeface="Public Sans Bold"/>
                <a:ea typeface="Public Sans Bold"/>
                <a:cs typeface="Public Sans Bold"/>
                <a:sym typeface="Public Sans Bold"/>
              </a:rPr>
              <a:t>in the Annua</a:t>
            </a:r>
            <a:r>
              <a:rPr lang="en-US" sz="2400" b="true">
                <a:solidFill>
                  <a:srgbClr val="231F20"/>
                </a:solidFill>
                <a:latin typeface="Public Sans Bold"/>
                <a:ea typeface="Public Sans Bold"/>
                <a:cs typeface="Public Sans Bold"/>
                <a:sym typeface="Public Sans Bold"/>
              </a:rPr>
              <a:t>l Conference, increases in sponsorships and contributions, and a successful year-end campaign to meet the budget.</a:t>
            </a:r>
          </a:p>
          <a:p>
            <a:pPr algn="l">
              <a:lnSpc>
                <a:spcPts val="3120"/>
              </a:lnSpc>
            </a:pPr>
          </a:p>
          <a:p>
            <a:pPr algn="l">
              <a:lnSpc>
                <a:spcPts val="3120"/>
              </a:lnSpc>
            </a:pPr>
            <a:r>
              <a:rPr lang="en-US" sz="2400" b="true">
                <a:solidFill>
                  <a:srgbClr val="231F20"/>
                </a:solidFill>
                <a:latin typeface="Public Sans Bold"/>
                <a:ea typeface="Public Sans Bold"/>
                <a:cs typeface="Public Sans Bold"/>
                <a:sym typeface="Public Sans Bold"/>
              </a:rPr>
              <a:t>• The challenge is to continue to control expenses and increase revenue. The committee appreciates the support of the ASALH staff, all committees, and individuals as we continue to “move forward” as the premier organization of Dr. Carter G. Woodson.</a:t>
            </a:r>
          </a:p>
          <a:p>
            <a:pPr algn="l">
              <a:lnSpc>
                <a:spcPts val="3120"/>
              </a:lnSpc>
            </a:pPr>
          </a:p>
          <a:p>
            <a:pPr algn="l">
              <a:lnSpc>
                <a:spcPts val="3120"/>
              </a:lnSpc>
            </a:pPr>
            <a:r>
              <a:rPr lang="en-US" b="true" sz="2400">
                <a:solidFill>
                  <a:srgbClr val="231F20"/>
                </a:solidFill>
                <a:latin typeface="Public Sans Bold"/>
                <a:ea typeface="Public Sans Bold"/>
                <a:cs typeface="Public Sans Bold"/>
                <a:sym typeface="Public Sans Bold"/>
              </a:rPr>
              <a:t>• Special thanks for the leadership of President Marvin Dulaney and support of Executive Director Sylvia Cyrus.</a:t>
            </a:r>
          </a:p>
        </p:txBody>
      </p:sp>
      <p:grpSp>
        <p:nvGrpSpPr>
          <p:cNvPr name="Group 5" id="5"/>
          <p:cNvGrpSpPr/>
          <p:nvPr/>
        </p:nvGrpSpPr>
        <p:grpSpPr>
          <a:xfrm rot="0">
            <a:off x="10127735" y="1028700"/>
            <a:ext cx="7209041" cy="8257421"/>
            <a:chOff x="0" y="0"/>
            <a:chExt cx="890052" cy="1019488"/>
          </a:xfrm>
        </p:grpSpPr>
        <p:sp>
          <p:nvSpPr>
            <p:cNvPr name="Freeform 6" id="6"/>
            <p:cNvSpPr/>
            <p:nvPr/>
          </p:nvSpPr>
          <p:spPr>
            <a:xfrm flipH="false" flipV="false" rot="0">
              <a:off x="0" y="0"/>
              <a:ext cx="890052" cy="1019488"/>
            </a:xfrm>
            <a:custGeom>
              <a:avLst/>
              <a:gdLst/>
              <a:ahLst/>
              <a:cxnLst/>
              <a:rect r="r" b="b" t="t" l="l"/>
              <a:pathLst>
                <a:path h="1019488" w="890052">
                  <a:moveTo>
                    <a:pt x="24700" y="0"/>
                  </a:moveTo>
                  <a:lnTo>
                    <a:pt x="865352" y="0"/>
                  </a:lnTo>
                  <a:cubicBezTo>
                    <a:pt x="871903" y="0"/>
                    <a:pt x="878185" y="2602"/>
                    <a:pt x="882817" y="7234"/>
                  </a:cubicBezTo>
                  <a:cubicBezTo>
                    <a:pt x="887450" y="11867"/>
                    <a:pt x="890052" y="18149"/>
                    <a:pt x="890052" y="24700"/>
                  </a:cubicBezTo>
                  <a:lnTo>
                    <a:pt x="890052" y="994788"/>
                  </a:lnTo>
                  <a:cubicBezTo>
                    <a:pt x="890052" y="1001339"/>
                    <a:pt x="887450" y="1007622"/>
                    <a:pt x="882817" y="1012254"/>
                  </a:cubicBezTo>
                  <a:cubicBezTo>
                    <a:pt x="878185" y="1016886"/>
                    <a:pt x="871903" y="1019488"/>
                    <a:pt x="865352" y="1019488"/>
                  </a:cubicBezTo>
                  <a:lnTo>
                    <a:pt x="24700" y="1019488"/>
                  </a:lnTo>
                  <a:cubicBezTo>
                    <a:pt x="18149" y="1019488"/>
                    <a:pt x="11867" y="1016886"/>
                    <a:pt x="7234" y="1012254"/>
                  </a:cubicBezTo>
                  <a:cubicBezTo>
                    <a:pt x="2602" y="1007622"/>
                    <a:pt x="0" y="1001339"/>
                    <a:pt x="0" y="994788"/>
                  </a:cubicBezTo>
                  <a:lnTo>
                    <a:pt x="0" y="24700"/>
                  </a:lnTo>
                  <a:cubicBezTo>
                    <a:pt x="0" y="18149"/>
                    <a:pt x="2602" y="11867"/>
                    <a:pt x="7234" y="7234"/>
                  </a:cubicBezTo>
                  <a:cubicBezTo>
                    <a:pt x="11867" y="2602"/>
                    <a:pt x="18149" y="0"/>
                    <a:pt x="24700" y="0"/>
                  </a:cubicBezTo>
                  <a:close/>
                </a:path>
              </a:pathLst>
            </a:custGeom>
            <a:blipFill>
              <a:blip r:embed="rId2"/>
              <a:stretch>
                <a:fillRect l="-35799" t="0" r="-35799"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068659"/>
            <a:ext cx="18288000" cy="1642044"/>
          </a:xfrm>
          <a:prstGeom prst="rect">
            <a:avLst/>
          </a:prstGeom>
        </p:spPr>
        <p:txBody>
          <a:bodyPr anchor="t" rtlCol="false" tIns="0" lIns="0" bIns="0" rIns="0">
            <a:spAutoFit/>
          </a:bodyPr>
          <a:lstStyle/>
          <a:p>
            <a:pPr algn="ctr">
              <a:lnSpc>
                <a:spcPts val="13439"/>
              </a:lnSpc>
            </a:pPr>
            <a:r>
              <a:rPr lang="en-US" sz="9600">
                <a:solidFill>
                  <a:srgbClr val="239FDB"/>
                </a:solidFill>
                <a:latin typeface="Brooklyn Samuels W00 No5 Fat"/>
                <a:ea typeface="Brooklyn Samuels W00 No5 Fat"/>
                <a:cs typeface="Brooklyn Samuels W00 No5 Fat"/>
                <a:sym typeface="Brooklyn Samuels W00 No5 Fat"/>
              </a:rPr>
              <a:t>CALL TO ORDER</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67375"/>
            <a:ext cx="18270186" cy="1028667"/>
          </a:xfrm>
          <a:prstGeom prst="rect">
            <a:avLst/>
          </a:prstGeom>
        </p:spPr>
        <p:txBody>
          <a:bodyPr anchor="t" rtlCol="false" tIns="0" lIns="0" bIns="0" rIns="0">
            <a:spAutoFit/>
          </a:bodyPr>
          <a:lstStyle/>
          <a:p>
            <a:pPr algn="ctr">
              <a:lnSpc>
                <a:spcPts val="8400"/>
              </a:lnSpc>
            </a:pPr>
            <a:r>
              <a:rPr lang="en-US" b="true" sz="6000">
                <a:solidFill>
                  <a:srgbClr val="C18A2D"/>
                </a:solidFill>
                <a:latin typeface="Garet 1 Ultra-Bold"/>
                <a:ea typeface="Garet 1 Ultra-Bold"/>
                <a:cs typeface="Garet 1 Ultra-Bold"/>
                <a:sym typeface="Garet 1 Ultra-Bold"/>
                <a:hlinkClick r:id="rId2" tooltip="https://asalh.org/the-vote-a-call-to-action-with-dr-evelyn-brooks-higginbotham/"/>
              </a:rPr>
              <a:t>ASALH 2024 ANNUAL BUSINESS MEETING</a:t>
            </a:r>
          </a:p>
        </p:txBody>
      </p:sp>
    </p:spTree>
  </p:cSld>
  <p:clrMapOvr>
    <a:masterClrMapping/>
  </p:clrMapOvr>
</p:sld>
</file>

<file path=ppt/slides/slide30.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ACTION ITEMS</a:t>
            </a:r>
          </a:p>
          <a:p>
            <a:pPr algn="ctr">
              <a:lnSpc>
                <a:spcPts val="1151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3967003"/>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MOTION: THE A&amp;F COMMITTEE MOVES THE ACCEPTANCE OF THE AUDITOR’S REPORTS PRESENTED BY PAM GRAY OF SB &amp; COMPANY, LLC (SBC).</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MOTION</a:t>
            </a:r>
          </a:p>
          <a:p>
            <a:pPr algn="ctr">
              <a:lnSpc>
                <a:spcPts val="1151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2965886"/>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MOTION TO ACCEPT OF THE AUDITOR’S REPORT PRESENTED BY PAM GRAY OF </a:t>
            </a:r>
          </a:p>
          <a:p>
            <a:pPr algn="ctr">
              <a:lnSpc>
                <a:spcPts val="7840"/>
              </a:lnSpc>
            </a:pPr>
            <a:r>
              <a:rPr lang="en-US" b="true" sz="5600">
                <a:solidFill>
                  <a:srgbClr val="C18A2D"/>
                </a:solidFill>
                <a:latin typeface="Garet 1 Bold"/>
                <a:ea typeface="Garet 1 Bold"/>
                <a:cs typeface="Garet 1 Bold"/>
                <a:sym typeface="Garet 1 Bold"/>
              </a:rPr>
              <a:t>SB &amp; Company, LLC (SBC).</a:t>
            </a:r>
          </a:p>
        </p:txBody>
      </p:sp>
    </p:spTree>
  </p:cSld>
  <p:clrMapOvr>
    <a:masterClrMapping/>
  </p:clrMapOvr>
</p:sld>
</file>

<file path=ppt/slides/slide32.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FREEDOM SCHOOLS REPORT</a:t>
            </a:r>
          </a:p>
          <a:p>
            <a:pPr algn="ctr">
              <a:lnSpc>
                <a:spcPts val="1151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963652"/>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SUNDIATA CHA-JUA, CHAIRMAN</a:t>
            </a:r>
          </a:p>
        </p:txBody>
      </p:sp>
    </p:spTree>
  </p:cSld>
  <p:clrMapOvr>
    <a:masterClrMapping/>
  </p:clrMapOvr>
</p:sld>
</file>

<file path=ppt/slides/slide33.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GOVERNANCE REPORT</a:t>
            </a:r>
          </a:p>
          <a:p>
            <a:pPr algn="ctr">
              <a:lnSpc>
                <a:spcPts val="1151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76900"/>
            <a:ext cx="16385552" cy="963652"/>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LIONEL KIMBLE, CHAIRMAN</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0" r="0" b="0"/>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#1</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#2</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#3</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#4</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#5</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#6</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068659"/>
            <a:ext cx="18288000" cy="3346953"/>
          </a:xfrm>
          <a:prstGeom prst="rect">
            <a:avLst/>
          </a:prstGeom>
        </p:spPr>
        <p:txBody>
          <a:bodyPr anchor="t" rtlCol="false" tIns="0" lIns="0" bIns="0" rIns="0">
            <a:spAutoFit/>
          </a:bodyPr>
          <a:lstStyle/>
          <a:p>
            <a:pPr algn="ctr">
              <a:lnSpc>
                <a:spcPts val="13439"/>
              </a:lnSpc>
            </a:pPr>
            <a:r>
              <a:rPr lang="en-US" sz="9600">
                <a:solidFill>
                  <a:srgbClr val="239FDB"/>
                </a:solidFill>
                <a:latin typeface="Brooklyn Samuels W00 No5 Fat"/>
                <a:ea typeface="Brooklyn Samuels W00 No5 Fat"/>
                <a:cs typeface="Brooklyn Samuels W00 No5 Fat"/>
                <a:sym typeface="Brooklyn Samuels W00 No5 Fat"/>
              </a:rPr>
              <a:t>MEETING LOGISTICS</a:t>
            </a:r>
          </a:p>
          <a:p>
            <a:pPr algn="ctr">
              <a:lnSpc>
                <a:spcPts val="1343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67375"/>
            <a:ext cx="18270186" cy="1028667"/>
          </a:xfrm>
          <a:prstGeom prst="rect">
            <a:avLst/>
          </a:prstGeom>
        </p:spPr>
        <p:txBody>
          <a:bodyPr anchor="t" rtlCol="false" tIns="0" lIns="0" bIns="0" rIns="0">
            <a:spAutoFit/>
          </a:bodyPr>
          <a:lstStyle/>
          <a:p>
            <a:pPr algn="ctr">
              <a:lnSpc>
                <a:spcPts val="8400"/>
              </a:lnSpc>
            </a:pPr>
            <a:r>
              <a:rPr lang="en-US" b="true" sz="6000">
                <a:solidFill>
                  <a:srgbClr val="C18A2D"/>
                </a:solidFill>
                <a:latin typeface="Garet 1 Ultra-Bold"/>
                <a:ea typeface="Garet 1 Ultra-Bold"/>
                <a:cs typeface="Garet 1 Ultra-Bold"/>
                <a:sym typeface="Garet 1 Ultra-Bold"/>
                <a:hlinkClick r:id="rId2" tooltip="https://asalh.org/the-vote-a-call-to-action-with-dr-evelyn-brooks-higginbotham/"/>
              </a:rPr>
              <a:t>KAYE WHITEHEAD, SECRETARY OF ASALH</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#7</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#8</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#9</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#10</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#11</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#12</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66106" y="871636"/>
            <a:ext cx="12323998" cy="9352739"/>
          </a:xfrm>
          <a:custGeom>
            <a:avLst/>
            <a:gdLst/>
            <a:ahLst/>
            <a:cxnLst/>
            <a:rect r="r" b="b" t="t" l="l"/>
            <a:pathLst>
              <a:path h="9352739" w="12323998">
                <a:moveTo>
                  <a:pt x="0" y="0"/>
                </a:moveTo>
                <a:lnTo>
                  <a:pt x="12323997" y="0"/>
                </a:lnTo>
                <a:lnTo>
                  <a:pt x="12323997" y="9352738"/>
                </a:lnTo>
                <a:lnTo>
                  <a:pt x="0" y="9352738"/>
                </a:lnTo>
                <a:lnTo>
                  <a:pt x="0" y="0"/>
                </a:lnTo>
                <a:close/>
              </a:path>
            </a:pathLst>
          </a:custGeom>
          <a:blipFill>
            <a:blip r:embed="rId2"/>
            <a:stretch>
              <a:fillRect l="0" t="-182" r="-1419" b="-3084"/>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#13</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685" y="871636"/>
            <a:ext cx="13066630" cy="10061305"/>
          </a:xfrm>
          <a:custGeom>
            <a:avLst/>
            <a:gdLst/>
            <a:ahLst/>
            <a:cxnLst/>
            <a:rect r="r" b="b" t="t" l="l"/>
            <a:pathLst>
              <a:path h="10061305" w="13066630">
                <a:moveTo>
                  <a:pt x="0" y="0"/>
                </a:moveTo>
                <a:lnTo>
                  <a:pt x="13066630" y="0"/>
                </a:lnTo>
                <a:lnTo>
                  <a:pt x="13066630" y="10061305"/>
                </a:lnTo>
                <a:lnTo>
                  <a:pt x="0" y="10061305"/>
                </a:lnTo>
                <a:lnTo>
                  <a:pt x="0" y="0"/>
                </a:lnTo>
                <a:close/>
              </a:path>
            </a:pathLst>
          </a:custGeom>
          <a:blipFill>
            <a:blip r:embed="rId2"/>
            <a:stretch>
              <a:fillRect l="0" t="-177" r="0" b="-177"/>
            </a:stretch>
          </a:blipFill>
        </p:spPr>
      </p:sp>
      <p:sp>
        <p:nvSpPr>
          <p:cNvPr name="TextBox 3" id="3"/>
          <p:cNvSpPr txBox="true"/>
          <p:nvPr/>
        </p:nvSpPr>
        <p:spPr>
          <a:xfrm rot="0">
            <a:off x="0" y="509735"/>
            <a:ext cx="18288000" cy="723801"/>
          </a:xfrm>
          <a:prstGeom prst="rect">
            <a:avLst/>
          </a:prstGeom>
        </p:spPr>
        <p:txBody>
          <a:bodyPr anchor="t" rtlCol="false" tIns="0" lIns="0" bIns="0" rIns="0">
            <a:spAutoFit/>
          </a:bodyPr>
          <a:lstStyle/>
          <a:p>
            <a:pPr algn="ctr">
              <a:lnSpc>
                <a:spcPts val="5759"/>
              </a:lnSpc>
            </a:pPr>
            <a:r>
              <a:rPr lang="en-US" sz="4800">
                <a:solidFill>
                  <a:srgbClr val="239FDB"/>
                </a:solidFill>
                <a:latin typeface="Brooklyn Samuels W00 No5 Fat"/>
                <a:ea typeface="Brooklyn Samuels W00 No5 Fat"/>
                <a:cs typeface="Brooklyn Samuels W00 No5 Fat"/>
                <a:sym typeface="Brooklyn Samuels W00 No5 Fat"/>
              </a:rPr>
              <a:t>PROPOSAL #14</a:t>
            </a:r>
          </a:p>
        </p:txBody>
      </p:sp>
    </p:spTree>
  </p:cSld>
  <p:clrMapOvr>
    <a:masterClrMapping/>
  </p:clrMapOvr>
</p:sld>
</file>

<file path=ppt/slides/slide48.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1905000"/>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REPORT OF THE </a:t>
            </a:r>
          </a:p>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 Executive Director</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951224" y="5686425"/>
            <a:ext cx="16385552" cy="1668648"/>
          </a:xfrm>
          <a:prstGeom prst="rect">
            <a:avLst/>
          </a:prstGeom>
        </p:spPr>
        <p:txBody>
          <a:bodyPr anchor="t" rtlCol="false" tIns="0" lIns="0" bIns="0" rIns="0">
            <a:spAutoFit/>
          </a:bodyPr>
          <a:lstStyle/>
          <a:p>
            <a:pPr algn="ctr">
              <a:lnSpc>
                <a:spcPts val="6719"/>
              </a:lnSpc>
            </a:pPr>
            <a:r>
              <a:rPr lang="en-US" b="true" sz="4800">
                <a:solidFill>
                  <a:srgbClr val="C18A2D"/>
                </a:solidFill>
                <a:latin typeface="Garet 1 Bold"/>
                <a:ea typeface="Garet 1 Bold"/>
                <a:cs typeface="Garet 1 Bold"/>
                <a:sym typeface="Garet 1 Bold"/>
              </a:rPr>
              <a:t>SYLVIA CYRUS, EXECUTIVE DIRECTOR OF ASALH</a:t>
            </a:r>
          </a:p>
          <a:p>
            <a:pPr algn="ctr">
              <a:lnSpc>
                <a:spcPts val="6719"/>
              </a:lnSpc>
            </a:pP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477237" y="0"/>
            <a:ext cx="19702035" cy="1905000"/>
            <a:chOff x="0" y="0"/>
            <a:chExt cx="5189013" cy="501728"/>
          </a:xfrm>
        </p:grpSpPr>
        <p:sp>
          <p:nvSpPr>
            <p:cNvPr name="Freeform 3" id="3"/>
            <p:cNvSpPr/>
            <p:nvPr/>
          </p:nvSpPr>
          <p:spPr>
            <a:xfrm flipH="false" flipV="false" rot="0">
              <a:off x="0" y="0"/>
              <a:ext cx="5189014" cy="501728"/>
            </a:xfrm>
            <a:custGeom>
              <a:avLst/>
              <a:gdLst/>
              <a:ahLst/>
              <a:cxnLst/>
              <a:rect r="r" b="b" t="t" l="l"/>
              <a:pathLst>
                <a:path h="501728" w="5189014">
                  <a:moveTo>
                    <a:pt x="0" y="0"/>
                  </a:moveTo>
                  <a:lnTo>
                    <a:pt x="5189014" y="0"/>
                  </a:lnTo>
                  <a:lnTo>
                    <a:pt x="5189014" y="501728"/>
                  </a:lnTo>
                  <a:lnTo>
                    <a:pt x="0" y="501728"/>
                  </a:lnTo>
                  <a:close/>
                </a:path>
              </a:pathLst>
            </a:custGeom>
            <a:solidFill>
              <a:srgbClr val="003366"/>
            </a:solidFill>
          </p:spPr>
        </p:sp>
        <p:sp>
          <p:nvSpPr>
            <p:cNvPr name="TextBox 4" id="4"/>
            <p:cNvSpPr txBox="true"/>
            <p:nvPr/>
          </p:nvSpPr>
          <p:spPr>
            <a:xfrm>
              <a:off x="0" y="-123825"/>
              <a:ext cx="5189013" cy="625553"/>
            </a:xfrm>
            <a:prstGeom prst="rect">
              <a:avLst/>
            </a:prstGeom>
          </p:spPr>
          <p:txBody>
            <a:bodyPr anchor="ctr" rtlCol="false" tIns="50800" lIns="50800" bIns="50800" rIns="50800"/>
            <a:lstStyle/>
            <a:p>
              <a:pPr algn="ctr">
                <a:lnSpc>
                  <a:spcPts val="3419"/>
                </a:lnSpc>
              </a:pPr>
            </a:p>
          </p:txBody>
        </p:sp>
      </p:grpSp>
      <p:sp>
        <p:nvSpPr>
          <p:cNvPr name="AutoShape 5" id="5"/>
          <p:cNvSpPr/>
          <p:nvPr/>
        </p:nvSpPr>
        <p:spPr>
          <a:xfrm>
            <a:off x="-371192" y="1905000"/>
            <a:ext cx="19006666" cy="0"/>
          </a:xfrm>
          <a:prstGeom prst="line">
            <a:avLst/>
          </a:prstGeom>
          <a:ln cap="flat" w="95250">
            <a:solidFill>
              <a:srgbClr val="239FDB"/>
            </a:solidFill>
            <a:prstDash val="solid"/>
            <a:headEnd type="none" len="sm" w="sm"/>
            <a:tailEnd type="none" len="sm" w="sm"/>
          </a:ln>
        </p:spPr>
      </p:sp>
      <p:sp>
        <p:nvSpPr>
          <p:cNvPr name="TextBox 6" id="6"/>
          <p:cNvSpPr txBox="true"/>
          <p:nvPr/>
        </p:nvSpPr>
        <p:spPr>
          <a:xfrm rot="0">
            <a:off x="-17814" y="104775"/>
            <a:ext cx="18288000" cy="1226820"/>
          </a:xfrm>
          <a:prstGeom prst="rect">
            <a:avLst/>
          </a:prstGeom>
        </p:spPr>
        <p:txBody>
          <a:bodyPr anchor="t" rtlCol="false" tIns="0" lIns="0" bIns="0" rIns="0">
            <a:spAutoFit/>
          </a:bodyPr>
          <a:lstStyle/>
          <a:p>
            <a:pPr algn="ctr">
              <a:lnSpc>
                <a:spcPts val="10080"/>
              </a:lnSpc>
            </a:pPr>
            <a:r>
              <a:rPr lang="en-US" b="true" sz="7200">
                <a:solidFill>
                  <a:srgbClr val="C18A2D"/>
                </a:solidFill>
                <a:latin typeface="Garet 1 Ultra-Bold"/>
                <a:ea typeface="Garet 1 Ultra-Bold"/>
                <a:cs typeface="Garet 1 Ultra-Bold"/>
                <a:sym typeface="Garet 1 Ultra-Bold"/>
              </a:rPr>
              <a:t>ASALH STAFF</a:t>
            </a:r>
          </a:p>
        </p:txBody>
      </p:sp>
      <p:sp>
        <p:nvSpPr>
          <p:cNvPr name="TextBox 7" id="7"/>
          <p:cNvSpPr txBox="true"/>
          <p:nvPr/>
        </p:nvSpPr>
        <p:spPr>
          <a:xfrm rot="0">
            <a:off x="951224" y="1289685"/>
            <a:ext cx="16385552" cy="409575"/>
          </a:xfrm>
          <a:prstGeom prst="rect">
            <a:avLst/>
          </a:prstGeom>
        </p:spPr>
        <p:txBody>
          <a:bodyPr anchor="t" rtlCol="false" tIns="0" lIns="0" bIns="0" rIns="0">
            <a:spAutoFit/>
          </a:bodyPr>
          <a:lstStyle/>
          <a:p>
            <a:pPr algn="ctr">
              <a:lnSpc>
                <a:spcPts val="3239"/>
              </a:lnSpc>
            </a:pPr>
            <a:r>
              <a:rPr lang="en-US" sz="2699">
                <a:solidFill>
                  <a:srgbClr val="8DBCE7"/>
                </a:solidFill>
                <a:latin typeface="Brooklyn Samuels W00 No5 Fat"/>
                <a:ea typeface="Brooklyn Samuels W00 No5 Fat"/>
                <a:cs typeface="Brooklyn Samuels W00 No5 Fat"/>
                <a:sym typeface="Brooklyn Samuels W00 No5 Fat"/>
              </a:rPr>
              <a:t>THANKS TO ALL THE STAFF FOR THEIR HARD WORK </a:t>
            </a:r>
            <a:r>
              <a:rPr lang="en-US" sz="2699">
                <a:solidFill>
                  <a:srgbClr val="8DBCE7"/>
                </a:solidFill>
                <a:latin typeface="Brooklyn Samuels W00 No5 Fat"/>
                <a:ea typeface="Brooklyn Samuels W00 No5 Fat"/>
                <a:cs typeface="Brooklyn Samuels W00 No5 Fat"/>
                <a:sym typeface="Brooklyn Samuels W00 No5 Fat"/>
              </a:rPr>
              <a:t>HELPING MAKE THE CONFERENCE A SUCCESS</a:t>
            </a:r>
          </a:p>
        </p:txBody>
      </p:sp>
      <p:grpSp>
        <p:nvGrpSpPr>
          <p:cNvPr name="Group 8" id="8"/>
          <p:cNvGrpSpPr/>
          <p:nvPr/>
        </p:nvGrpSpPr>
        <p:grpSpPr>
          <a:xfrm rot="0">
            <a:off x="951224" y="3021486"/>
            <a:ext cx="2065317" cy="2518204"/>
            <a:chOff x="0" y="0"/>
            <a:chExt cx="2753756" cy="3357605"/>
          </a:xfrm>
        </p:grpSpPr>
        <p:grpSp>
          <p:nvGrpSpPr>
            <p:cNvPr name="Group 9" id="9"/>
            <p:cNvGrpSpPr/>
            <p:nvPr/>
          </p:nvGrpSpPr>
          <p:grpSpPr>
            <a:xfrm rot="0">
              <a:off x="19428" y="0"/>
              <a:ext cx="2734328" cy="2734328"/>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11" id="11"/>
            <p:cNvGrpSpPr>
              <a:grpSpLocks noChangeAspect="true"/>
            </p:cNvGrpSpPr>
            <p:nvPr/>
          </p:nvGrpSpPr>
          <p:grpSpPr>
            <a:xfrm rot="0">
              <a:off x="100282" y="80860"/>
              <a:ext cx="2572619" cy="2572608"/>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5915" r="0" b="-44011"/>
                </a:stretch>
              </a:blipFill>
            </p:spPr>
          </p:sp>
        </p:grpSp>
        <p:sp>
          <p:nvSpPr>
            <p:cNvPr name="TextBox 13" id="13"/>
            <p:cNvSpPr txBox="true"/>
            <p:nvPr/>
          </p:nvSpPr>
          <p:spPr>
            <a:xfrm rot="0">
              <a:off x="0" y="2819027"/>
              <a:ext cx="2753756" cy="538578"/>
            </a:xfrm>
            <a:prstGeom prst="rect">
              <a:avLst/>
            </a:prstGeom>
          </p:spPr>
          <p:txBody>
            <a:bodyPr anchor="t" rtlCol="false" tIns="0" lIns="0" bIns="0" rIns="0">
              <a:spAutoFit/>
            </a:bodyPr>
            <a:lstStyle/>
            <a:p>
              <a:pPr algn="ctr">
                <a:lnSpc>
                  <a:spcPts val="1709"/>
                </a:lnSpc>
              </a:pPr>
              <a:r>
                <a:rPr lang="en-US" b="true" sz="1221">
                  <a:solidFill>
                    <a:srgbClr val="003366"/>
                  </a:solidFill>
                  <a:latin typeface="Garet 1 Bold"/>
                  <a:ea typeface="Garet 1 Bold"/>
                  <a:cs typeface="Garet 1 Bold"/>
                  <a:sym typeface="Garet 1 Bold"/>
                </a:rPr>
                <a:t>SYLVIA Y. CYRUS</a:t>
              </a:r>
              <a:r>
                <a:rPr lang="en-US" b="true" sz="1221">
                  <a:solidFill>
                    <a:srgbClr val="003366"/>
                  </a:solidFill>
                  <a:latin typeface="Garet 1 Bold"/>
                  <a:ea typeface="Garet 1 Bold"/>
                  <a:cs typeface="Garet 1 Bold"/>
                  <a:sym typeface="Garet 1 Bold"/>
                </a:rPr>
                <a:t> </a:t>
              </a:r>
            </a:p>
            <a:p>
              <a:pPr algn="ctr">
                <a:lnSpc>
                  <a:spcPts val="1709"/>
                </a:lnSpc>
              </a:pPr>
              <a:r>
                <a:rPr lang="en-US" sz="1221">
                  <a:solidFill>
                    <a:srgbClr val="003366"/>
                  </a:solidFill>
                  <a:latin typeface="Garet 1"/>
                  <a:ea typeface="Garet 1"/>
                  <a:cs typeface="Garet 1"/>
                  <a:sym typeface="Garet 1"/>
                </a:rPr>
                <a:t>EXECUTIVE DIRECTOR</a:t>
              </a:r>
            </a:p>
          </p:txBody>
        </p:sp>
      </p:grpSp>
      <p:grpSp>
        <p:nvGrpSpPr>
          <p:cNvPr name="Group 14" id="14"/>
          <p:cNvGrpSpPr/>
          <p:nvPr/>
        </p:nvGrpSpPr>
        <p:grpSpPr>
          <a:xfrm rot="0">
            <a:off x="3285247" y="3021486"/>
            <a:ext cx="2050746" cy="2518204"/>
            <a:chOff x="0" y="0"/>
            <a:chExt cx="2734328" cy="3357605"/>
          </a:xfrm>
        </p:grpSpPr>
        <p:grpSp>
          <p:nvGrpSpPr>
            <p:cNvPr name="Group 15" id="15"/>
            <p:cNvGrpSpPr/>
            <p:nvPr/>
          </p:nvGrpSpPr>
          <p:grpSpPr>
            <a:xfrm rot="0">
              <a:off x="0" y="0"/>
              <a:ext cx="2734328" cy="2734328"/>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17" id="17"/>
            <p:cNvGrpSpPr>
              <a:grpSpLocks noChangeAspect="true"/>
            </p:cNvGrpSpPr>
            <p:nvPr/>
          </p:nvGrpSpPr>
          <p:grpSpPr>
            <a:xfrm rot="0">
              <a:off x="80855" y="80860"/>
              <a:ext cx="2572619" cy="2572608"/>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890" t="-7051" r="-16876" b="-12082"/>
                </a:stretch>
              </a:blipFill>
            </p:spPr>
          </p:sp>
        </p:grpSp>
        <p:sp>
          <p:nvSpPr>
            <p:cNvPr name="TextBox 19" id="19"/>
            <p:cNvSpPr txBox="true"/>
            <p:nvPr/>
          </p:nvSpPr>
          <p:spPr>
            <a:xfrm rot="0">
              <a:off x="80855" y="2819027"/>
              <a:ext cx="2572619" cy="538578"/>
            </a:xfrm>
            <a:prstGeom prst="rect">
              <a:avLst/>
            </a:prstGeom>
          </p:spPr>
          <p:txBody>
            <a:bodyPr anchor="t" rtlCol="false" tIns="0" lIns="0" bIns="0" rIns="0">
              <a:spAutoFit/>
            </a:bodyPr>
            <a:lstStyle/>
            <a:p>
              <a:pPr algn="ctr">
                <a:lnSpc>
                  <a:spcPts val="1709"/>
                </a:lnSpc>
              </a:pPr>
              <a:r>
                <a:rPr lang="en-US" b="true" sz="1221" spc="-13">
                  <a:solidFill>
                    <a:srgbClr val="003366"/>
                  </a:solidFill>
                  <a:latin typeface="Garet 1 Bold"/>
                  <a:ea typeface="Garet 1 Bold"/>
                  <a:cs typeface="Garet 1 Bold"/>
                  <a:sym typeface="Garet 1 Bold"/>
                </a:rPr>
                <a:t>WANDA FLOWERS</a:t>
              </a:r>
            </a:p>
            <a:p>
              <a:pPr algn="ctr">
                <a:lnSpc>
                  <a:spcPts val="1709"/>
                </a:lnSpc>
              </a:pPr>
              <a:r>
                <a:rPr lang="en-US" sz="1221" spc="-13">
                  <a:solidFill>
                    <a:srgbClr val="003366"/>
                  </a:solidFill>
                  <a:latin typeface="Garet 1"/>
                  <a:ea typeface="Garet 1"/>
                  <a:cs typeface="Garet 1"/>
                  <a:sym typeface="Garet 1"/>
                </a:rPr>
                <a:t>OPERATIONS MANAGER</a:t>
              </a:r>
            </a:p>
          </p:txBody>
        </p:sp>
      </p:grpSp>
      <p:grpSp>
        <p:nvGrpSpPr>
          <p:cNvPr name="Group 20" id="20"/>
          <p:cNvGrpSpPr/>
          <p:nvPr/>
        </p:nvGrpSpPr>
        <p:grpSpPr>
          <a:xfrm rot="0">
            <a:off x="8089941" y="3021486"/>
            <a:ext cx="2065317" cy="2518204"/>
            <a:chOff x="0" y="0"/>
            <a:chExt cx="2753756" cy="3357605"/>
          </a:xfrm>
        </p:grpSpPr>
        <p:grpSp>
          <p:nvGrpSpPr>
            <p:cNvPr name="Group 21" id="21"/>
            <p:cNvGrpSpPr/>
            <p:nvPr/>
          </p:nvGrpSpPr>
          <p:grpSpPr>
            <a:xfrm rot="0">
              <a:off x="19428" y="0"/>
              <a:ext cx="2734328" cy="2734328"/>
              <a:chOff x="0" y="0"/>
              <a:chExt cx="6350000" cy="6350000"/>
            </a:xfrm>
          </p:grpSpPr>
          <p:sp>
            <p:nvSpPr>
              <p:cNvPr name="Freeform 22" id="2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23" id="23"/>
            <p:cNvGrpSpPr>
              <a:grpSpLocks noChangeAspect="true"/>
            </p:cNvGrpSpPr>
            <p:nvPr/>
          </p:nvGrpSpPr>
          <p:grpSpPr>
            <a:xfrm rot="0">
              <a:off x="100282" y="80860"/>
              <a:ext cx="2572619" cy="2572608"/>
              <a:chOff x="0" y="0"/>
              <a:chExt cx="6350000" cy="6349975"/>
            </a:xfrm>
          </p:grpSpPr>
          <p:sp>
            <p:nvSpPr>
              <p:cNvPr name="Freeform 24" id="2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06337" t="0" r="0" b="-99090"/>
                </a:stretch>
              </a:blipFill>
            </p:spPr>
          </p:sp>
        </p:grpSp>
        <p:sp>
          <p:nvSpPr>
            <p:cNvPr name="TextBox 25" id="25"/>
            <p:cNvSpPr txBox="true"/>
            <p:nvPr/>
          </p:nvSpPr>
          <p:spPr>
            <a:xfrm rot="0">
              <a:off x="0" y="2819027"/>
              <a:ext cx="2753756" cy="538578"/>
            </a:xfrm>
            <a:prstGeom prst="rect">
              <a:avLst/>
            </a:prstGeom>
          </p:spPr>
          <p:txBody>
            <a:bodyPr anchor="t" rtlCol="false" tIns="0" lIns="0" bIns="0" rIns="0">
              <a:spAutoFit/>
            </a:bodyPr>
            <a:lstStyle/>
            <a:p>
              <a:pPr algn="ctr">
                <a:lnSpc>
                  <a:spcPts val="1709"/>
                </a:lnSpc>
              </a:pPr>
              <a:r>
                <a:rPr lang="en-US" b="true" sz="1221">
                  <a:solidFill>
                    <a:srgbClr val="003366"/>
                  </a:solidFill>
                  <a:latin typeface="Garet 1 Bold"/>
                  <a:ea typeface="Garet 1 Bold"/>
                  <a:cs typeface="Garet 1 Bold"/>
                  <a:sym typeface="Garet 1 Bold"/>
                </a:rPr>
                <a:t>KAY PHILLIPS</a:t>
              </a:r>
            </a:p>
            <a:p>
              <a:pPr algn="ctr">
                <a:lnSpc>
                  <a:spcPts val="1709"/>
                </a:lnSpc>
              </a:pPr>
              <a:r>
                <a:rPr lang="en-US" sz="1221">
                  <a:solidFill>
                    <a:srgbClr val="003366"/>
                  </a:solidFill>
                  <a:latin typeface="Garet 1"/>
                  <a:ea typeface="Garet 1"/>
                  <a:cs typeface="Garet 1"/>
                  <a:sym typeface="Garet 1"/>
                </a:rPr>
                <a:t> PROGRAMS MANAGER</a:t>
              </a:r>
            </a:p>
          </p:txBody>
        </p:sp>
      </p:grpSp>
      <p:grpSp>
        <p:nvGrpSpPr>
          <p:cNvPr name="Group 26" id="26"/>
          <p:cNvGrpSpPr/>
          <p:nvPr/>
        </p:nvGrpSpPr>
        <p:grpSpPr>
          <a:xfrm rot="0">
            <a:off x="5701382" y="3021486"/>
            <a:ext cx="2064708" cy="2509830"/>
            <a:chOff x="0" y="0"/>
            <a:chExt cx="2752945" cy="3346440"/>
          </a:xfrm>
        </p:grpSpPr>
        <p:grpSp>
          <p:nvGrpSpPr>
            <p:cNvPr name="Group 27" id="27"/>
            <p:cNvGrpSpPr/>
            <p:nvPr/>
          </p:nvGrpSpPr>
          <p:grpSpPr>
            <a:xfrm rot="0">
              <a:off x="0" y="0"/>
              <a:ext cx="2752945" cy="2752945"/>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29" id="29"/>
            <p:cNvGrpSpPr>
              <a:grpSpLocks noChangeAspect="true"/>
            </p:cNvGrpSpPr>
            <p:nvPr/>
          </p:nvGrpSpPr>
          <p:grpSpPr>
            <a:xfrm rot="0">
              <a:off x="81405" y="81410"/>
              <a:ext cx="2590135" cy="2590124"/>
              <a:chOff x="0" y="0"/>
              <a:chExt cx="6350000" cy="6349975"/>
            </a:xfrm>
          </p:grpSpPr>
          <p:sp>
            <p:nvSpPr>
              <p:cNvPr name="Freeform 30" id="3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33333"/>
                </a:stretch>
              </a:blipFill>
            </p:spPr>
          </p:sp>
        </p:grpSp>
        <p:sp>
          <p:nvSpPr>
            <p:cNvPr name="TextBox 31" id="31"/>
            <p:cNvSpPr txBox="true"/>
            <p:nvPr/>
          </p:nvSpPr>
          <p:spPr>
            <a:xfrm rot="0">
              <a:off x="0" y="2807862"/>
              <a:ext cx="2752945" cy="538578"/>
            </a:xfrm>
            <a:prstGeom prst="rect">
              <a:avLst/>
            </a:prstGeom>
          </p:spPr>
          <p:txBody>
            <a:bodyPr anchor="t" rtlCol="false" tIns="0" lIns="0" bIns="0" rIns="0">
              <a:spAutoFit/>
            </a:bodyPr>
            <a:lstStyle/>
            <a:p>
              <a:pPr algn="ctr">
                <a:lnSpc>
                  <a:spcPts val="1709"/>
                </a:lnSpc>
              </a:pPr>
              <a:r>
                <a:rPr lang="en-US" b="true" sz="1221" spc="24">
                  <a:solidFill>
                    <a:srgbClr val="003366"/>
                  </a:solidFill>
                  <a:latin typeface="Garet 1 Bold"/>
                  <a:ea typeface="Garet 1 Bold"/>
                  <a:cs typeface="Garet 1 Bold"/>
                  <a:sym typeface="Garet 1 Bold"/>
                </a:rPr>
                <a:t>TAYLOR GRESHAM</a:t>
              </a:r>
            </a:p>
            <a:p>
              <a:pPr algn="ctr">
                <a:lnSpc>
                  <a:spcPts val="1709"/>
                </a:lnSpc>
              </a:pPr>
              <a:r>
                <a:rPr lang="en-US" sz="1221" spc="24">
                  <a:solidFill>
                    <a:srgbClr val="003366"/>
                  </a:solidFill>
                  <a:latin typeface="Garet 1"/>
                  <a:ea typeface="Garet 1"/>
                  <a:cs typeface="Garet 1"/>
                  <a:sym typeface="Garet 1"/>
                </a:rPr>
                <a:t>ASALH Support Staff</a:t>
              </a:r>
            </a:p>
          </p:txBody>
        </p:sp>
      </p:grpSp>
      <p:grpSp>
        <p:nvGrpSpPr>
          <p:cNvPr name="Group 32" id="32"/>
          <p:cNvGrpSpPr/>
          <p:nvPr/>
        </p:nvGrpSpPr>
        <p:grpSpPr>
          <a:xfrm rot="0">
            <a:off x="15292502" y="3021486"/>
            <a:ext cx="2064708" cy="2509830"/>
            <a:chOff x="0" y="0"/>
            <a:chExt cx="2752945" cy="3346440"/>
          </a:xfrm>
        </p:grpSpPr>
        <p:grpSp>
          <p:nvGrpSpPr>
            <p:cNvPr name="Group 33" id="33"/>
            <p:cNvGrpSpPr/>
            <p:nvPr/>
          </p:nvGrpSpPr>
          <p:grpSpPr>
            <a:xfrm rot="0">
              <a:off x="0" y="0"/>
              <a:ext cx="2752945" cy="2752945"/>
              <a:chOff x="0" y="0"/>
              <a:chExt cx="6350000" cy="6350000"/>
            </a:xfrm>
          </p:grpSpPr>
          <p:sp>
            <p:nvSpPr>
              <p:cNvPr name="Freeform 34" id="3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35" id="35"/>
            <p:cNvGrpSpPr>
              <a:grpSpLocks noChangeAspect="true"/>
            </p:cNvGrpSpPr>
            <p:nvPr/>
          </p:nvGrpSpPr>
          <p:grpSpPr>
            <a:xfrm rot="0">
              <a:off x="81405" y="81410"/>
              <a:ext cx="2590135" cy="2590124"/>
              <a:chOff x="0" y="0"/>
              <a:chExt cx="6350000" cy="6349975"/>
            </a:xfrm>
          </p:grpSpPr>
          <p:sp>
            <p:nvSpPr>
              <p:cNvPr name="Freeform 36" id="3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1447" t="-1793" r="-14615" b="-77497"/>
                </a:stretch>
              </a:blipFill>
            </p:spPr>
          </p:sp>
        </p:grpSp>
        <p:sp>
          <p:nvSpPr>
            <p:cNvPr name="TextBox 37" id="37"/>
            <p:cNvSpPr txBox="true"/>
            <p:nvPr/>
          </p:nvSpPr>
          <p:spPr>
            <a:xfrm rot="0">
              <a:off x="189845" y="2807862"/>
              <a:ext cx="2373255" cy="538578"/>
            </a:xfrm>
            <a:prstGeom prst="rect">
              <a:avLst/>
            </a:prstGeom>
          </p:spPr>
          <p:txBody>
            <a:bodyPr anchor="t" rtlCol="false" tIns="0" lIns="0" bIns="0" rIns="0">
              <a:spAutoFit/>
            </a:bodyPr>
            <a:lstStyle/>
            <a:p>
              <a:pPr algn="ctr">
                <a:lnSpc>
                  <a:spcPts val="1709"/>
                </a:lnSpc>
              </a:pPr>
              <a:r>
                <a:rPr lang="en-US" b="true" sz="1221">
                  <a:solidFill>
                    <a:srgbClr val="003366"/>
                  </a:solidFill>
                  <a:latin typeface="Garet 1 Bold"/>
                  <a:ea typeface="Garet 1 Bold"/>
                  <a:cs typeface="Garet 1 Bold"/>
                  <a:sym typeface="Garet 1 Bold"/>
                </a:rPr>
                <a:t>CRYSTAL BOSWELL</a:t>
              </a:r>
              <a:r>
                <a:rPr lang="en-US" b="true" sz="1221">
                  <a:solidFill>
                    <a:srgbClr val="003366"/>
                  </a:solidFill>
                  <a:latin typeface="Garet 1 Bold"/>
                  <a:ea typeface="Garet 1 Bold"/>
                  <a:cs typeface="Garet 1 Bold"/>
                  <a:sym typeface="Garet 1 Bold"/>
                </a:rPr>
                <a:t> </a:t>
              </a:r>
            </a:p>
            <a:p>
              <a:pPr algn="ctr">
                <a:lnSpc>
                  <a:spcPts val="1709"/>
                </a:lnSpc>
              </a:pPr>
              <a:r>
                <a:rPr lang="en-US" sz="1221">
                  <a:solidFill>
                    <a:srgbClr val="003366"/>
                  </a:solidFill>
                  <a:latin typeface="Garet 1"/>
                  <a:ea typeface="Garet 1"/>
                  <a:cs typeface="Garet 1"/>
                  <a:sym typeface="Garet 1"/>
                </a:rPr>
                <a:t>SPECIAL PROJECTS</a:t>
              </a:r>
            </a:p>
          </p:txBody>
        </p:sp>
      </p:grpSp>
      <p:grpSp>
        <p:nvGrpSpPr>
          <p:cNvPr name="Group 38" id="38"/>
          <p:cNvGrpSpPr/>
          <p:nvPr/>
        </p:nvGrpSpPr>
        <p:grpSpPr>
          <a:xfrm rot="0">
            <a:off x="10450533" y="3021486"/>
            <a:ext cx="2050746" cy="2518204"/>
            <a:chOff x="0" y="0"/>
            <a:chExt cx="2734328" cy="3357605"/>
          </a:xfrm>
        </p:grpSpPr>
        <p:grpSp>
          <p:nvGrpSpPr>
            <p:cNvPr name="Group 39" id="39"/>
            <p:cNvGrpSpPr/>
            <p:nvPr/>
          </p:nvGrpSpPr>
          <p:grpSpPr>
            <a:xfrm rot="0">
              <a:off x="0" y="0"/>
              <a:ext cx="2734328" cy="2734328"/>
              <a:chOff x="0" y="0"/>
              <a:chExt cx="6350000" cy="6350000"/>
            </a:xfrm>
          </p:grpSpPr>
          <p:sp>
            <p:nvSpPr>
              <p:cNvPr name="Freeform 40" id="4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41" id="41"/>
            <p:cNvGrpSpPr>
              <a:grpSpLocks noChangeAspect="true"/>
            </p:cNvGrpSpPr>
            <p:nvPr/>
          </p:nvGrpSpPr>
          <p:grpSpPr>
            <a:xfrm rot="0">
              <a:off x="80855" y="80860"/>
              <a:ext cx="2572619" cy="2572608"/>
              <a:chOff x="0" y="0"/>
              <a:chExt cx="6350000" cy="6349975"/>
            </a:xfrm>
          </p:grpSpPr>
          <p:sp>
            <p:nvSpPr>
              <p:cNvPr name="Freeform 42" id="4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1794" t="0" r="-27197" b="-75716"/>
                </a:stretch>
              </a:blipFill>
            </p:spPr>
          </p:sp>
        </p:grpSp>
        <p:sp>
          <p:nvSpPr>
            <p:cNvPr name="TextBox 43" id="43"/>
            <p:cNvSpPr txBox="true"/>
            <p:nvPr/>
          </p:nvSpPr>
          <p:spPr>
            <a:xfrm rot="0">
              <a:off x="80855" y="2819027"/>
              <a:ext cx="2572619" cy="538578"/>
            </a:xfrm>
            <a:prstGeom prst="rect">
              <a:avLst/>
            </a:prstGeom>
          </p:spPr>
          <p:txBody>
            <a:bodyPr anchor="t" rtlCol="false" tIns="0" lIns="0" bIns="0" rIns="0">
              <a:spAutoFit/>
            </a:bodyPr>
            <a:lstStyle/>
            <a:p>
              <a:pPr algn="ctr">
                <a:lnSpc>
                  <a:spcPts val="1709"/>
                </a:lnSpc>
              </a:pPr>
              <a:r>
                <a:rPr lang="en-US" b="true" sz="1221" spc="-13">
                  <a:solidFill>
                    <a:srgbClr val="003366"/>
                  </a:solidFill>
                  <a:latin typeface="Garet 1 Bold"/>
                  <a:ea typeface="Garet 1 Bold"/>
                  <a:cs typeface="Garet 1 Bold"/>
                  <a:sym typeface="Garet 1 Bold"/>
                </a:rPr>
                <a:t>ROBERT BRODIE </a:t>
              </a:r>
            </a:p>
            <a:p>
              <a:pPr algn="ctr">
                <a:lnSpc>
                  <a:spcPts val="1709"/>
                </a:lnSpc>
              </a:pPr>
              <a:r>
                <a:rPr lang="en-US" sz="1221" spc="-13">
                  <a:solidFill>
                    <a:srgbClr val="003366"/>
                  </a:solidFill>
                  <a:latin typeface="Garet 1"/>
                  <a:ea typeface="Garet 1"/>
                  <a:cs typeface="Garet 1"/>
                  <a:sym typeface="Garet 1"/>
                </a:rPr>
                <a:t>EXECUTIVE ASSISTANT</a:t>
              </a:r>
            </a:p>
          </p:txBody>
        </p:sp>
      </p:grpSp>
      <p:grpSp>
        <p:nvGrpSpPr>
          <p:cNvPr name="Group 44" id="44"/>
          <p:cNvGrpSpPr/>
          <p:nvPr/>
        </p:nvGrpSpPr>
        <p:grpSpPr>
          <a:xfrm rot="0">
            <a:off x="12834653" y="3021486"/>
            <a:ext cx="2065317" cy="2518204"/>
            <a:chOff x="0" y="0"/>
            <a:chExt cx="2753756" cy="3357605"/>
          </a:xfrm>
        </p:grpSpPr>
        <p:grpSp>
          <p:nvGrpSpPr>
            <p:cNvPr name="Group 45" id="45"/>
            <p:cNvGrpSpPr/>
            <p:nvPr/>
          </p:nvGrpSpPr>
          <p:grpSpPr>
            <a:xfrm rot="0">
              <a:off x="19428" y="0"/>
              <a:ext cx="2734328" cy="2734328"/>
              <a:chOff x="0" y="0"/>
              <a:chExt cx="6350000" cy="6350000"/>
            </a:xfrm>
          </p:grpSpPr>
          <p:sp>
            <p:nvSpPr>
              <p:cNvPr name="Freeform 46" id="4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47" id="47"/>
            <p:cNvGrpSpPr>
              <a:grpSpLocks noChangeAspect="true"/>
            </p:cNvGrpSpPr>
            <p:nvPr/>
          </p:nvGrpSpPr>
          <p:grpSpPr>
            <a:xfrm rot="0">
              <a:off x="100282" y="80860"/>
              <a:ext cx="2572619" cy="2572608"/>
              <a:chOff x="0" y="0"/>
              <a:chExt cx="6350000" cy="6349975"/>
            </a:xfrm>
          </p:grpSpPr>
          <p:sp>
            <p:nvSpPr>
              <p:cNvPr name="Freeform 48" id="4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24931"/>
                </a:stretch>
              </a:blipFill>
            </p:spPr>
          </p:sp>
        </p:grpSp>
        <p:sp>
          <p:nvSpPr>
            <p:cNvPr name="TextBox 49" id="49"/>
            <p:cNvSpPr txBox="true"/>
            <p:nvPr/>
          </p:nvSpPr>
          <p:spPr>
            <a:xfrm rot="0">
              <a:off x="0" y="2819027"/>
              <a:ext cx="2753756" cy="538578"/>
            </a:xfrm>
            <a:prstGeom prst="rect">
              <a:avLst/>
            </a:prstGeom>
          </p:spPr>
          <p:txBody>
            <a:bodyPr anchor="t" rtlCol="false" tIns="0" lIns="0" bIns="0" rIns="0">
              <a:spAutoFit/>
            </a:bodyPr>
            <a:lstStyle/>
            <a:p>
              <a:pPr algn="ctr">
                <a:lnSpc>
                  <a:spcPts val="1709"/>
                </a:lnSpc>
              </a:pPr>
              <a:r>
                <a:rPr lang="en-US" b="true" sz="1221">
                  <a:solidFill>
                    <a:srgbClr val="003366"/>
                  </a:solidFill>
                  <a:latin typeface="Garet 1 Bold"/>
                  <a:ea typeface="Garet 1 Bold"/>
                  <a:cs typeface="Garet 1 Bold"/>
                  <a:sym typeface="Garet 1 Bold"/>
                </a:rPr>
                <a:t>GLORIA NKANKA</a:t>
              </a:r>
            </a:p>
            <a:p>
              <a:pPr algn="ctr">
                <a:lnSpc>
                  <a:spcPts val="1709"/>
                </a:lnSpc>
              </a:pPr>
              <a:r>
                <a:rPr lang="en-US" sz="1221">
                  <a:solidFill>
                    <a:srgbClr val="003366"/>
                  </a:solidFill>
                  <a:latin typeface="Garet 1"/>
                  <a:ea typeface="Garet 1"/>
                  <a:cs typeface="Garet 1"/>
                  <a:sym typeface="Garet 1"/>
                </a:rPr>
                <a:t>MEMBERSHIP SUPPORT</a:t>
              </a:r>
            </a:p>
          </p:txBody>
        </p:sp>
      </p:grpSp>
      <p:sp>
        <p:nvSpPr>
          <p:cNvPr name="TextBox 50" id="50"/>
          <p:cNvSpPr txBox="true"/>
          <p:nvPr/>
        </p:nvSpPr>
        <p:spPr>
          <a:xfrm rot="0">
            <a:off x="961731" y="8408305"/>
            <a:ext cx="2323822" cy="617835"/>
          </a:xfrm>
          <a:prstGeom prst="rect">
            <a:avLst/>
          </a:prstGeom>
        </p:spPr>
        <p:txBody>
          <a:bodyPr anchor="t" rtlCol="false" tIns="0" lIns="0" bIns="0" rIns="0">
            <a:spAutoFit/>
          </a:bodyPr>
          <a:lstStyle/>
          <a:p>
            <a:pPr algn="ctr">
              <a:lnSpc>
                <a:spcPts val="1709"/>
              </a:lnSpc>
            </a:pPr>
            <a:r>
              <a:rPr lang="en-US" b="true" sz="1221" spc="24">
                <a:solidFill>
                  <a:srgbClr val="003366"/>
                </a:solidFill>
                <a:latin typeface="Garet 1 Bold"/>
                <a:ea typeface="Garet 1 Bold"/>
                <a:cs typeface="Garet 1 Bold"/>
                <a:sym typeface="Garet 1 Bold"/>
              </a:rPr>
              <a:t>ARIEL ROY</a:t>
            </a:r>
          </a:p>
          <a:p>
            <a:pPr algn="ctr">
              <a:lnSpc>
                <a:spcPts val="1709"/>
              </a:lnSpc>
            </a:pPr>
            <a:r>
              <a:rPr lang="en-US" sz="1221">
                <a:solidFill>
                  <a:srgbClr val="003366"/>
                </a:solidFill>
                <a:latin typeface="Garet 1"/>
                <a:ea typeface="Garet 1"/>
                <a:cs typeface="Garet 1"/>
                <a:sym typeface="Garet 1"/>
              </a:rPr>
              <a:t>AACRN PARTNER HISTORIAN, </a:t>
            </a:r>
          </a:p>
          <a:p>
            <a:pPr algn="ctr">
              <a:lnSpc>
                <a:spcPts val="1709"/>
              </a:lnSpc>
              <a:spcBef>
                <a:spcPct val="0"/>
              </a:spcBef>
            </a:pPr>
            <a:r>
              <a:rPr lang="en-US" sz="1221" spc="24">
                <a:solidFill>
                  <a:srgbClr val="003366"/>
                </a:solidFill>
                <a:latin typeface="Garet 1"/>
                <a:ea typeface="Garet 1"/>
                <a:cs typeface="Garet 1"/>
                <a:sym typeface="Garet 1"/>
              </a:rPr>
              <a:t>PARK HISTORY PROGRAM</a:t>
            </a:r>
            <a:r>
              <a:rPr lang="en-US" b="true" sz="1221" spc="24">
                <a:solidFill>
                  <a:srgbClr val="003366"/>
                </a:solidFill>
                <a:latin typeface="Garet 1 Bold"/>
                <a:ea typeface="Garet 1 Bold"/>
                <a:cs typeface="Garet 1 Bold"/>
                <a:sym typeface="Garet 1 Bold"/>
              </a:rPr>
              <a:t> </a:t>
            </a:r>
          </a:p>
        </p:txBody>
      </p:sp>
      <p:grpSp>
        <p:nvGrpSpPr>
          <p:cNvPr name="Group 51" id="51"/>
          <p:cNvGrpSpPr/>
          <p:nvPr/>
        </p:nvGrpSpPr>
        <p:grpSpPr>
          <a:xfrm rot="0">
            <a:off x="1012076" y="6299639"/>
            <a:ext cx="2050746" cy="2050746"/>
            <a:chOff x="0" y="0"/>
            <a:chExt cx="6350000" cy="6350000"/>
          </a:xfrm>
        </p:grpSpPr>
        <p:sp>
          <p:nvSpPr>
            <p:cNvPr name="Freeform 52" id="5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53" id="53"/>
          <p:cNvGrpSpPr>
            <a:grpSpLocks noChangeAspect="true"/>
          </p:cNvGrpSpPr>
          <p:nvPr/>
        </p:nvGrpSpPr>
        <p:grpSpPr>
          <a:xfrm rot="0">
            <a:off x="1072717" y="6360284"/>
            <a:ext cx="1929464" cy="1929456"/>
            <a:chOff x="0" y="0"/>
            <a:chExt cx="6350000" cy="6349975"/>
          </a:xfrm>
        </p:grpSpPr>
        <p:sp>
          <p:nvSpPr>
            <p:cNvPr name="Freeform 54" id="5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5979" t="-63544" r="-10237" b="-42732"/>
              </a:stretch>
            </a:blipFill>
          </p:spPr>
        </p:sp>
      </p:grpSp>
      <p:grpSp>
        <p:nvGrpSpPr>
          <p:cNvPr name="Group 55" id="55"/>
          <p:cNvGrpSpPr/>
          <p:nvPr/>
        </p:nvGrpSpPr>
        <p:grpSpPr>
          <a:xfrm rot="0">
            <a:off x="3932440" y="6299639"/>
            <a:ext cx="2064708" cy="2064708"/>
            <a:chOff x="0" y="0"/>
            <a:chExt cx="6350000" cy="6350000"/>
          </a:xfrm>
        </p:grpSpPr>
        <p:sp>
          <p:nvSpPr>
            <p:cNvPr name="Freeform 56" id="5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57" id="57"/>
          <p:cNvGrpSpPr>
            <a:grpSpLocks noChangeAspect="true"/>
          </p:cNvGrpSpPr>
          <p:nvPr/>
        </p:nvGrpSpPr>
        <p:grpSpPr>
          <a:xfrm rot="0">
            <a:off x="3993494" y="6360697"/>
            <a:ext cx="1942601" cy="1942593"/>
            <a:chOff x="0" y="0"/>
            <a:chExt cx="6350000" cy="6349975"/>
          </a:xfrm>
        </p:grpSpPr>
        <p:sp>
          <p:nvSpPr>
            <p:cNvPr name="Freeform 58" id="5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7097" r="0" b="-28037"/>
              </a:stretch>
            </a:blipFill>
          </p:spPr>
        </p:sp>
      </p:grpSp>
      <p:sp>
        <p:nvSpPr>
          <p:cNvPr name="TextBox 59" id="59"/>
          <p:cNvSpPr txBox="true"/>
          <p:nvPr/>
        </p:nvSpPr>
        <p:spPr>
          <a:xfrm rot="0">
            <a:off x="4074824" y="8407917"/>
            <a:ext cx="1779941" cy="369172"/>
          </a:xfrm>
          <a:prstGeom prst="rect">
            <a:avLst/>
          </a:prstGeom>
        </p:spPr>
        <p:txBody>
          <a:bodyPr anchor="t" rtlCol="false" tIns="0" lIns="0" bIns="0" rIns="0">
            <a:spAutoFit/>
          </a:bodyPr>
          <a:lstStyle/>
          <a:p>
            <a:pPr algn="ctr">
              <a:lnSpc>
                <a:spcPts val="1564"/>
              </a:lnSpc>
            </a:pPr>
            <a:r>
              <a:rPr lang="en-US" b="true" sz="1117">
                <a:solidFill>
                  <a:srgbClr val="003366"/>
                </a:solidFill>
                <a:latin typeface="Garet 1 Bold"/>
                <a:ea typeface="Garet 1 Bold"/>
                <a:cs typeface="Garet 1 Bold"/>
                <a:sym typeface="Garet 1 Bold"/>
              </a:rPr>
              <a:t>DANIEL BROYLD</a:t>
            </a:r>
          </a:p>
          <a:p>
            <a:pPr algn="ctr">
              <a:lnSpc>
                <a:spcPts val="1564"/>
              </a:lnSpc>
            </a:pPr>
            <a:r>
              <a:rPr lang="en-US" sz="1117">
                <a:solidFill>
                  <a:srgbClr val="003366"/>
                </a:solidFill>
                <a:latin typeface="Garet 1"/>
                <a:ea typeface="Garet 1"/>
                <a:cs typeface="Garet 1"/>
                <a:sym typeface="Garet 1"/>
              </a:rPr>
              <a:t>NETWORK TO FREEDOM</a:t>
            </a:r>
          </a:p>
        </p:txBody>
      </p:sp>
      <p:grpSp>
        <p:nvGrpSpPr>
          <p:cNvPr name="Group 60" id="60"/>
          <p:cNvGrpSpPr/>
          <p:nvPr/>
        </p:nvGrpSpPr>
        <p:grpSpPr>
          <a:xfrm rot="0">
            <a:off x="6709492" y="6424165"/>
            <a:ext cx="2064708" cy="2064708"/>
            <a:chOff x="0" y="0"/>
            <a:chExt cx="6350000" cy="6350000"/>
          </a:xfrm>
        </p:grpSpPr>
        <p:sp>
          <p:nvSpPr>
            <p:cNvPr name="Freeform 61" id="6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62" id="62"/>
          <p:cNvGrpSpPr>
            <a:grpSpLocks noChangeAspect="true"/>
          </p:cNvGrpSpPr>
          <p:nvPr/>
        </p:nvGrpSpPr>
        <p:grpSpPr>
          <a:xfrm rot="0">
            <a:off x="6770546" y="6485222"/>
            <a:ext cx="1942601" cy="1942593"/>
            <a:chOff x="0" y="0"/>
            <a:chExt cx="6350000" cy="6349975"/>
          </a:xfrm>
        </p:grpSpPr>
        <p:sp>
          <p:nvSpPr>
            <p:cNvPr name="Freeform 63" id="6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34599" t="-13001" r="-34363" b="-55961"/>
              </a:stretch>
            </a:blipFill>
          </p:spPr>
        </p:sp>
      </p:grpSp>
      <p:sp>
        <p:nvSpPr>
          <p:cNvPr name="TextBox 64" id="64"/>
          <p:cNvSpPr txBox="true"/>
          <p:nvPr/>
        </p:nvSpPr>
        <p:spPr>
          <a:xfrm rot="0">
            <a:off x="6709492" y="8532443"/>
            <a:ext cx="2064708" cy="369172"/>
          </a:xfrm>
          <a:prstGeom prst="rect">
            <a:avLst/>
          </a:prstGeom>
        </p:spPr>
        <p:txBody>
          <a:bodyPr anchor="t" rtlCol="false" tIns="0" lIns="0" bIns="0" rIns="0">
            <a:spAutoFit/>
          </a:bodyPr>
          <a:lstStyle/>
          <a:p>
            <a:pPr algn="ctr">
              <a:lnSpc>
                <a:spcPts val="1564"/>
              </a:lnSpc>
            </a:pPr>
            <a:r>
              <a:rPr lang="en-US" b="true" sz="1117">
                <a:solidFill>
                  <a:srgbClr val="003366"/>
                </a:solidFill>
                <a:latin typeface="Garet 1 Bold"/>
                <a:ea typeface="Garet 1 Bold"/>
                <a:cs typeface="Garet 1 Bold"/>
                <a:sym typeface="Garet 1 Bold"/>
              </a:rPr>
              <a:t>CHENELLE CATES</a:t>
            </a:r>
          </a:p>
          <a:p>
            <a:pPr algn="ctr">
              <a:lnSpc>
                <a:spcPts val="1564"/>
              </a:lnSpc>
            </a:pPr>
            <a:r>
              <a:rPr lang="en-US" sz="1117">
                <a:solidFill>
                  <a:srgbClr val="003366"/>
                </a:solidFill>
                <a:latin typeface="Garet 1"/>
                <a:ea typeface="Garet 1"/>
                <a:cs typeface="Garet 1"/>
                <a:sym typeface="Garet 1"/>
              </a:rPr>
              <a:t>SOCIAL MEDIA MANAGER</a:t>
            </a:r>
          </a:p>
        </p:txBody>
      </p:sp>
      <p:grpSp>
        <p:nvGrpSpPr>
          <p:cNvPr name="Group 65" id="65"/>
          <p:cNvGrpSpPr/>
          <p:nvPr/>
        </p:nvGrpSpPr>
        <p:grpSpPr>
          <a:xfrm rot="0">
            <a:off x="9520482" y="6299639"/>
            <a:ext cx="7836728" cy="2477450"/>
            <a:chOff x="0" y="0"/>
            <a:chExt cx="10448971" cy="3303266"/>
          </a:xfrm>
        </p:grpSpPr>
        <p:grpSp>
          <p:nvGrpSpPr>
            <p:cNvPr name="Group 66" id="66"/>
            <p:cNvGrpSpPr/>
            <p:nvPr/>
          </p:nvGrpSpPr>
          <p:grpSpPr>
            <a:xfrm rot="0">
              <a:off x="0" y="0"/>
              <a:ext cx="2752945" cy="2752945"/>
              <a:chOff x="0" y="0"/>
              <a:chExt cx="6350000" cy="6350000"/>
            </a:xfrm>
          </p:grpSpPr>
          <p:sp>
            <p:nvSpPr>
              <p:cNvPr name="Freeform 67" id="6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68" id="68"/>
            <p:cNvGrpSpPr>
              <a:grpSpLocks noChangeAspect="true"/>
            </p:cNvGrpSpPr>
            <p:nvPr/>
          </p:nvGrpSpPr>
          <p:grpSpPr>
            <a:xfrm rot="0">
              <a:off x="81405" y="81410"/>
              <a:ext cx="2590135" cy="2590124"/>
              <a:chOff x="0" y="0"/>
              <a:chExt cx="6350000" cy="6349975"/>
            </a:xfrm>
          </p:grpSpPr>
          <p:sp>
            <p:nvSpPr>
              <p:cNvPr name="Freeform 69" id="6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0" t="0" r="0" b="0"/>
                </a:stretch>
              </a:blipFill>
            </p:spPr>
          </p:sp>
        </p:grpSp>
        <p:sp>
          <p:nvSpPr>
            <p:cNvPr name="TextBox 70" id="70"/>
            <p:cNvSpPr txBox="true"/>
            <p:nvPr/>
          </p:nvSpPr>
          <p:spPr>
            <a:xfrm rot="0">
              <a:off x="0" y="2817387"/>
              <a:ext cx="2752945" cy="485879"/>
            </a:xfrm>
            <a:prstGeom prst="rect">
              <a:avLst/>
            </a:prstGeom>
          </p:spPr>
          <p:txBody>
            <a:bodyPr anchor="t" rtlCol="false" tIns="0" lIns="0" bIns="0" rIns="0">
              <a:spAutoFit/>
            </a:bodyPr>
            <a:lstStyle/>
            <a:p>
              <a:pPr algn="ctr">
                <a:lnSpc>
                  <a:spcPts val="1564"/>
                </a:lnSpc>
              </a:pPr>
              <a:r>
                <a:rPr lang="en-US" b="true" sz="1117" spc="22">
                  <a:solidFill>
                    <a:srgbClr val="003366"/>
                  </a:solidFill>
                  <a:latin typeface="Garet 1 Bold"/>
                  <a:ea typeface="Garet 1 Bold"/>
                  <a:cs typeface="Garet 1 Bold"/>
                  <a:sym typeface="Garet 1 Bold"/>
                </a:rPr>
                <a:t>RORY GRULER</a:t>
              </a:r>
              <a:r>
                <a:rPr lang="en-US" b="true" sz="1117" spc="22">
                  <a:solidFill>
                    <a:srgbClr val="003366"/>
                  </a:solidFill>
                  <a:latin typeface="Garet 1 Bold"/>
                  <a:ea typeface="Garet 1 Bold"/>
                  <a:cs typeface="Garet 1 Bold"/>
                  <a:sym typeface="Garet 1 Bold"/>
                </a:rPr>
                <a:t> </a:t>
              </a:r>
            </a:p>
            <a:p>
              <a:pPr algn="ctr">
                <a:lnSpc>
                  <a:spcPts val="1564"/>
                </a:lnSpc>
              </a:pPr>
              <a:r>
                <a:rPr lang="en-US" sz="1117" spc="22">
                  <a:solidFill>
                    <a:srgbClr val="003366"/>
                  </a:solidFill>
                  <a:latin typeface="Garet 1"/>
                  <a:ea typeface="Garet 1"/>
                  <a:cs typeface="Garet 1"/>
                  <a:sym typeface="Garet 1"/>
                </a:rPr>
                <a:t>CREATIVE DIRECTOR</a:t>
              </a:r>
            </a:p>
          </p:txBody>
        </p:sp>
        <p:grpSp>
          <p:nvGrpSpPr>
            <p:cNvPr name="Group 71" id="71"/>
            <p:cNvGrpSpPr/>
            <p:nvPr/>
          </p:nvGrpSpPr>
          <p:grpSpPr>
            <a:xfrm rot="0">
              <a:off x="3932626" y="0"/>
              <a:ext cx="2752945" cy="2752945"/>
              <a:chOff x="0" y="0"/>
              <a:chExt cx="6350000" cy="6350000"/>
            </a:xfrm>
          </p:grpSpPr>
          <p:sp>
            <p:nvSpPr>
              <p:cNvPr name="Freeform 72" id="7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73" id="73"/>
            <p:cNvGrpSpPr>
              <a:grpSpLocks noChangeAspect="true"/>
            </p:cNvGrpSpPr>
            <p:nvPr/>
          </p:nvGrpSpPr>
          <p:grpSpPr>
            <a:xfrm rot="0">
              <a:off x="4014031" y="81410"/>
              <a:ext cx="2590135" cy="2590124"/>
              <a:chOff x="0" y="0"/>
              <a:chExt cx="6350000" cy="6349975"/>
            </a:xfrm>
          </p:grpSpPr>
          <p:sp>
            <p:nvSpPr>
              <p:cNvPr name="Freeform 74" id="7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51229" t="-8638" r="-57676" b="-100649"/>
                </a:stretch>
              </a:blipFill>
            </p:spPr>
          </p:sp>
        </p:grpSp>
        <p:sp>
          <p:nvSpPr>
            <p:cNvPr name="TextBox 75" id="75"/>
            <p:cNvSpPr txBox="true"/>
            <p:nvPr/>
          </p:nvSpPr>
          <p:spPr>
            <a:xfrm rot="0">
              <a:off x="3932626" y="2817387"/>
              <a:ext cx="2752945" cy="485879"/>
            </a:xfrm>
            <a:prstGeom prst="rect">
              <a:avLst/>
            </a:prstGeom>
          </p:spPr>
          <p:txBody>
            <a:bodyPr anchor="t" rtlCol="false" tIns="0" lIns="0" bIns="0" rIns="0">
              <a:spAutoFit/>
            </a:bodyPr>
            <a:lstStyle/>
            <a:p>
              <a:pPr algn="ctr">
                <a:lnSpc>
                  <a:spcPts val="1564"/>
                </a:lnSpc>
              </a:pPr>
              <a:r>
                <a:rPr lang="en-US" b="true" sz="1117" spc="22">
                  <a:solidFill>
                    <a:srgbClr val="003366"/>
                  </a:solidFill>
                  <a:latin typeface="Garet 1 Bold"/>
                  <a:ea typeface="Garet 1 Bold"/>
                  <a:cs typeface="Garet 1 Bold"/>
                  <a:sym typeface="Garet 1 Bold"/>
                </a:rPr>
                <a:t>KIRSTEN HAAKONSEN</a:t>
              </a:r>
              <a:r>
                <a:rPr lang="en-US" b="true" sz="1117" spc="22">
                  <a:solidFill>
                    <a:srgbClr val="003366"/>
                  </a:solidFill>
                  <a:latin typeface="Garet 1 Bold"/>
                  <a:ea typeface="Garet 1 Bold"/>
                  <a:cs typeface="Garet 1 Bold"/>
                  <a:sym typeface="Garet 1 Bold"/>
                </a:rPr>
                <a:t> </a:t>
              </a:r>
            </a:p>
            <a:p>
              <a:pPr algn="ctr">
                <a:lnSpc>
                  <a:spcPts val="1564"/>
                </a:lnSpc>
              </a:pPr>
              <a:r>
                <a:rPr lang="en-US" sz="1117" spc="22">
                  <a:solidFill>
                    <a:srgbClr val="003366"/>
                  </a:solidFill>
                  <a:latin typeface="Garet 1"/>
                  <a:ea typeface="Garet 1"/>
                  <a:cs typeface="Garet 1"/>
                  <a:sym typeface="Garet 1"/>
                </a:rPr>
                <a:t>SENIOR DESIGNER</a:t>
              </a:r>
            </a:p>
          </p:txBody>
        </p:sp>
        <p:grpSp>
          <p:nvGrpSpPr>
            <p:cNvPr name="Group 76" id="76"/>
            <p:cNvGrpSpPr/>
            <p:nvPr/>
          </p:nvGrpSpPr>
          <p:grpSpPr>
            <a:xfrm rot="0">
              <a:off x="7696026" y="0"/>
              <a:ext cx="2752945" cy="2752945"/>
              <a:chOff x="0" y="0"/>
              <a:chExt cx="6350000" cy="6350000"/>
            </a:xfrm>
          </p:grpSpPr>
          <p:sp>
            <p:nvSpPr>
              <p:cNvPr name="Freeform 77" id="7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B4F"/>
              </a:solidFill>
            </p:spPr>
          </p:sp>
        </p:grpSp>
        <p:grpSp>
          <p:nvGrpSpPr>
            <p:cNvPr name="Group 78" id="78"/>
            <p:cNvGrpSpPr>
              <a:grpSpLocks noChangeAspect="true"/>
            </p:cNvGrpSpPr>
            <p:nvPr/>
          </p:nvGrpSpPr>
          <p:grpSpPr>
            <a:xfrm rot="0">
              <a:off x="7777431" y="81410"/>
              <a:ext cx="2590135" cy="2590124"/>
              <a:chOff x="0" y="0"/>
              <a:chExt cx="6350000" cy="6349975"/>
            </a:xfrm>
          </p:grpSpPr>
          <p:sp>
            <p:nvSpPr>
              <p:cNvPr name="Freeform 79" id="7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0" t="-16747" r="0" b="-16747"/>
                </a:stretch>
              </a:blipFill>
            </p:spPr>
          </p:sp>
        </p:grpSp>
        <p:sp>
          <p:nvSpPr>
            <p:cNvPr name="TextBox 80" id="80"/>
            <p:cNvSpPr txBox="true"/>
            <p:nvPr/>
          </p:nvSpPr>
          <p:spPr>
            <a:xfrm rot="0">
              <a:off x="7696026" y="2817387"/>
              <a:ext cx="2752945" cy="485879"/>
            </a:xfrm>
            <a:prstGeom prst="rect">
              <a:avLst/>
            </a:prstGeom>
          </p:spPr>
          <p:txBody>
            <a:bodyPr anchor="t" rtlCol="false" tIns="0" lIns="0" bIns="0" rIns="0">
              <a:spAutoFit/>
            </a:bodyPr>
            <a:lstStyle/>
            <a:p>
              <a:pPr algn="ctr">
                <a:lnSpc>
                  <a:spcPts val="1564"/>
                </a:lnSpc>
              </a:pPr>
              <a:r>
                <a:rPr lang="en-US" b="true" sz="1117">
                  <a:solidFill>
                    <a:srgbClr val="003366"/>
                  </a:solidFill>
                  <a:latin typeface="Garet 1 Bold"/>
                  <a:ea typeface="Garet 1 Bold"/>
                  <a:cs typeface="Garet 1 Bold"/>
                  <a:sym typeface="Garet 1 Bold"/>
                </a:rPr>
                <a:t>DELANI WEAVER</a:t>
              </a:r>
            </a:p>
            <a:p>
              <a:pPr algn="ctr">
                <a:lnSpc>
                  <a:spcPts val="1564"/>
                </a:lnSpc>
              </a:pPr>
              <a:r>
                <a:rPr lang="en-US" sz="1117">
                  <a:solidFill>
                    <a:srgbClr val="003366"/>
                  </a:solidFill>
                  <a:latin typeface="Garet 1"/>
                  <a:ea typeface="Garet 1"/>
                  <a:cs typeface="Garet 1"/>
                  <a:sym typeface="Garet 1"/>
                </a:rPr>
                <a:t>WEB CONTENT SPECIALIST</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477237" y="0"/>
            <a:ext cx="19702035" cy="1905000"/>
            <a:chOff x="0" y="0"/>
            <a:chExt cx="5189013" cy="501728"/>
          </a:xfrm>
        </p:grpSpPr>
        <p:sp>
          <p:nvSpPr>
            <p:cNvPr name="Freeform 3" id="3"/>
            <p:cNvSpPr/>
            <p:nvPr/>
          </p:nvSpPr>
          <p:spPr>
            <a:xfrm flipH="false" flipV="false" rot="0">
              <a:off x="0" y="0"/>
              <a:ext cx="5189014" cy="501728"/>
            </a:xfrm>
            <a:custGeom>
              <a:avLst/>
              <a:gdLst/>
              <a:ahLst/>
              <a:cxnLst/>
              <a:rect r="r" b="b" t="t" l="l"/>
              <a:pathLst>
                <a:path h="501728" w="5189014">
                  <a:moveTo>
                    <a:pt x="0" y="0"/>
                  </a:moveTo>
                  <a:lnTo>
                    <a:pt x="5189014" y="0"/>
                  </a:lnTo>
                  <a:lnTo>
                    <a:pt x="5189014" y="501728"/>
                  </a:lnTo>
                  <a:lnTo>
                    <a:pt x="0" y="501728"/>
                  </a:lnTo>
                  <a:close/>
                </a:path>
              </a:pathLst>
            </a:custGeom>
            <a:solidFill>
              <a:srgbClr val="003366"/>
            </a:solidFill>
          </p:spPr>
        </p:sp>
        <p:sp>
          <p:nvSpPr>
            <p:cNvPr name="TextBox 4" id="4"/>
            <p:cNvSpPr txBox="true"/>
            <p:nvPr/>
          </p:nvSpPr>
          <p:spPr>
            <a:xfrm>
              <a:off x="0" y="-123825"/>
              <a:ext cx="5189013" cy="625553"/>
            </a:xfrm>
            <a:prstGeom prst="rect">
              <a:avLst/>
            </a:prstGeom>
          </p:spPr>
          <p:txBody>
            <a:bodyPr anchor="ctr" rtlCol="false" tIns="50800" lIns="50800" bIns="50800" rIns="50800"/>
            <a:lstStyle/>
            <a:p>
              <a:pPr algn="ctr">
                <a:lnSpc>
                  <a:spcPts val="3419"/>
                </a:lnSpc>
              </a:pPr>
            </a:p>
          </p:txBody>
        </p:sp>
      </p:grpSp>
      <p:sp>
        <p:nvSpPr>
          <p:cNvPr name="AutoShape 5" id="5"/>
          <p:cNvSpPr/>
          <p:nvPr/>
        </p:nvSpPr>
        <p:spPr>
          <a:xfrm>
            <a:off x="0" y="1905000"/>
            <a:ext cx="18288000" cy="0"/>
          </a:xfrm>
          <a:prstGeom prst="line">
            <a:avLst/>
          </a:prstGeom>
          <a:ln cap="flat" w="95250">
            <a:solidFill>
              <a:srgbClr val="239FDB"/>
            </a:solidFill>
            <a:prstDash val="solid"/>
            <a:headEnd type="none" len="sm" w="sm"/>
            <a:tailEnd type="none" len="sm" w="sm"/>
          </a:ln>
        </p:spPr>
      </p:sp>
      <p:sp>
        <p:nvSpPr>
          <p:cNvPr name="Freeform 6" id="6"/>
          <p:cNvSpPr/>
          <p:nvPr/>
        </p:nvSpPr>
        <p:spPr>
          <a:xfrm flipH="false" flipV="false" rot="0">
            <a:off x="1028700" y="2335553"/>
            <a:ext cx="16269338" cy="1166864"/>
          </a:xfrm>
          <a:custGeom>
            <a:avLst/>
            <a:gdLst/>
            <a:ahLst/>
            <a:cxnLst/>
            <a:rect r="r" b="b" t="t" l="l"/>
            <a:pathLst>
              <a:path h="1166864" w="16269338">
                <a:moveTo>
                  <a:pt x="0" y="0"/>
                </a:moveTo>
                <a:lnTo>
                  <a:pt x="16269338" y="0"/>
                </a:lnTo>
                <a:lnTo>
                  <a:pt x="16269338" y="1166864"/>
                </a:lnTo>
                <a:lnTo>
                  <a:pt x="0" y="1166864"/>
                </a:lnTo>
                <a:lnTo>
                  <a:pt x="0" y="0"/>
                </a:lnTo>
                <a:close/>
              </a:path>
            </a:pathLst>
          </a:custGeom>
          <a:blipFill>
            <a:blip r:embed="rId2"/>
            <a:stretch>
              <a:fillRect l="-1229" t="-287599" r="-8742" b="-474252"/>
            </a:stretch>
          </a:blipFill>
        </p:spPr>
      </p:sp>
      <p:sp>
        <p:nvSpPr>
          <p:cNvPr name="TextBox 7" id="7"/>
          <p:cNvSpPr txBox="true"/>
          <p:nvPr/>
        </p:nvSpPr>
        <p:spPr>
          <a:xfrm rot="0">
            <a:off x="989962" y="4081974"/>
            <a:ext cx="16308076" cy="5389323"/>
          </a:xfrm>
          <a:prstGeom prst="rect">
            <a:avLst/>
          </a:prstGeom>
        </p:spPr>
        <p:txBody>
          <a:bodyPr anchor="t" rtlCol="false" tIns="0" lIns="0" bIns="0" rIns="0">
            <a:spAutoFit/>
          </a:bodyPr>
          <a:lstStyle/>
          <a:p>
            <a:pPr algn="l" marL="734068" indent="-367034" lvl="1">
              <a:lnSpc>
                <a:spcPts val="4760"/>
              </a:lnSpc>
              <a:buAutoNum type="arabicPeriod" startAt="1"/>
            </a:pPr>
            <a:r>
              <a:rPr lang="en-US" sz="3400">
                <a:solidFill>
                  <a:srgbClr val="003366"/>
                </a:solidFill>
                <a:latin typeface="Public Sans"/>
                <a:ea typeface="Public Sans"/>
                <a:cs typeface="Public Sans"/>
                <a:sym typeface="Public Sans"/>
              </a:rPr>
              <a:t>The Q&amp;A function will be available for comments. The chat has been disabled. </a:t>
            </a:r>
          </a:p>
          <a:p>
            <a:pPr algn="l" marL="734068" indent="-367034" lvl="1">
              <a:lnSpc>
                <a:spcPts val="4760"/>
              </a:lnSpc>
              <a:buAutoNum type="arabicPeriod" startAt="1"/>
            </a:pPr>
            <a:r>
              <a:rPr lang="en-US" sz="3400">
                <a:solidFill>
                  <a:srgbClr val="003366"/>
                </a:solidFill>
                <a:latin typeface="Public Sans"/>
                <a:ea typeface="Public Sans"/>
                <a:cs typeface="Public Sans"/>
                <a:sym typeface="Public Sans"/>
              </a:rPr>
              <a:t>Raise your virtual han</a:t>
            </a:r>
            <a:r>
              <a:rPr lang="en-US" sz="3400">
                <a:solidFill>
                  <a:srgbClr val="003366"/>
                </a:solidFill>
                <a:latin typeface="Public Sans"/>
                <a:ea typeface="Public Sans"/>
                <a:cs typeface="Public Sans"/>
                <a:sym typeface="Public Sans"/>
              </a:rPr>
              <a:t>d to be recognized to ask questions and/or make motions.</a:t>
            </a:r>
          </a:p>
          <a:p>
            <a:pPr algn="l" marL="734068" indent="-367034" lvl="1">
              <a:lnSpc>
                <a:spcPts val="4760"/>
              </a:lnSpc>
              <a:buAutoNum type="arabicPeriod" startAt="1"/>
            </a:pPr>
            <a:r>
              <a:rPr lang="en-US" sz="3400">
                <a:solidFill>
                  <a:srgbClr val="003366"/>
                </a:solidFill>
                <a:latin typeface="Public Sans"/>
                <a:ea typeface="Public Sans"/>
                <a:cs typeface="Public Sans"/>
                <a:sym typeface="Public Sans"/>
              </a:rPr>
              <a:t>Once recognized, each member will have up to 2 minutes to speak.</a:t>
            </a:r>
          </a:p>
          <a:p>
            <a:pPr algn="l" marL="734068" indent="-367034" lvl="1">
              <a:lnSpc>
                <a:spcPts val="4760"/>
              </a:lnSpc>
              <a:buAutoNum type="arabicPeriod" startAt="1"/>
            </a:pPr>
            <a:r>
              <a:rPr lang="en-US" sz="3400">
                <a:solidFill>
                  <a:srgbClr val="003366"/>
                </a:solidFill>
                <a:latin typeface="Public Sans"/>
                <a:ea typeface="Public Sans"/>
                <a:cs typeface="Public Sans"/>
                <a:sym typeface="Public Sans"/>
              </a:rPr>
              <a:t>Debate on the Governance Committee report/recommendations will allow for 3 speakers to speak in favor and 3 speakers to speak against. </a:t>
            </a:r>
          </a:p>
          <a:p>
            <a:pPr algn="l" marL="734068" indent="-367034" lvl="1">
              <a:lnSpc>
                <a:spcPts val="4760"/>
              </a:lnSpc>
              <a:buAutoNum type="arabicPeriod" startAt="1"/>
            </a:pPr>
            <a:r>
              <a:rPr lang="en-US" sz="3400">
                <a:solidFill>
                  <a:srgbClr val="003366"/>
                </a:solidFill>
                <a:latin typeface="Public Sans"/>
                <a:ea typeface="Public Sans"/>
                <a:cs typeface="Public Sans"/>
                <a:sym typeface="Public Sans"/>
              </a:rPr>
              <a:t>The polling function will be used for voting, for attendees.</a:t>
            </a:r>
          </a:p>
          <a:p>
            <a:pPr algn="l" marL="734068" indent="-367034" lvl="1">
              <a:lnSpc>
                <a:spcPts val="4760"/>
              </a:lnSpc>
              <a:buAutoNum type="arabicPeriod" startAt="1"/>
            </a:pPr>
            <a:r>
              <a:rPr lang="en-US" sz="3400">
                <a:solidFill>
                  <a:srgbClr val="003366"/>
                </a:solidFill>
                <a:latin typeface="Public Sans"/>
                <a:ea typeface="Public Sans"/>
                <a:cs typeface="Public Sans"/>
                <a:sym typeface="Public Sans"/>
              </a:rPr>
              <a:t>TECHNICAL ISSUES – Email </a:t>
            </a:r>
            <a:r>
              <a:rPr lang="en-US" sz="3400" u="sng">
                <a:solidFill>
                  <a:srgbClr val="003366"/>
                </a:solidFill>
                <a:latin typeface="Public Sans"/>
                <a:ea typeface="Public Sans"/>
                <a:cs typeface="Public Sans"/>
                <a:sym typeface="Public Sans"/>
                <a:hlinkClick r:id="rId3" tooltip="mailto:membership@asalh.org"/>
              </a:rPr>
              <a:t>membership@asalh.org</a:t>
            </a:r>
            <a:r>
              <a:rPr lang="en-US" sz="3400">
                <a:solidFill>
                  <a:srgbClr val="003366"/>
                </a:solidFill>
                <a:latin typeface="Public Sans"/>
                <a:ea typeface="Public Sans"/>
                <a:cs typeface="Public Sans"/>
                <a:sym typeface="Public Sans"/>
              </a:rPr>
              <a:t> or call 202-238-5912.</a:t>
            </a:r>
          </a:p>
          <a:p>
            <a:pPr algn="l">
              <a:lnSpc>
                <a:spcPts val="4760"/>
              </a:lnSpc>
            </a:pPr>
          </a:p>
        </p:txBody>
      </p:sp>
      <p:sp>
        <p:nvSpPr>
          <p:cNvPr name="TextBox 8" id="8"/>
          <p:cNvSpPr txBox="true"/>
          <p:nvPr/>
        </p:nvSpPr>
        <p:spPr>
          <a:xfrm rot="0">
            <a:off x="0" y="57150"/>
            <a:ext cx="18288000" cy="1642044"/>
          </a:xfrm>
          <a:prstGeom prst="rect">
            <a:avLst/>
          </a:prstGeom>
        </p:spPr>
        <p:txBody>
          <a:bodyPr anchor="t" rtlCol="false" tIns="0" lIns="0" bIns="0" rIns="0">
            <a:spAutoFit/>
          </a:bodyPr>
          <a:lstStyle/>
          <a:p>
            <a:pPr algn="ctr">
              <a:lnSpc>
                <a:spcPts val="13439"/>
              </a:lnSpc>
            </a:pPr>
            <a:r>
              <a:rPr lang="en-US" sz="9600">
                <a:solidFill>
                  <a:srgbClr val="C18A2D"/>
                </a:solidFill>
                <a:latin typeface="Brooklyn Samuels W00 No5 Fat"/>
                <a:ea typeface="Brooklyn Samuels W00 No5 Fat"/>
                <a:cs typeface="Brooklyn Samuels W00 No5 Fat"/>
                <a:sym typeface="Brooklyn Samuels W00 No5 Fat"/>
              </a:rPr>
              <a:t>MEETING LOGISTICS</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2664472" y="2418934"/>
            <a:ext cx="3821640" cy="3494195"/>
            <a:chOff x="0" y="0"/>
            <a:chExt cx="5095520" cy="4658927"/>
          </a:xfrm>
        </p:grpSpPr>
        <p:grpSp>
          <p:nvGrpSpPr>
            <p:cNvPr name="Group 3" id="3"/>
            <p:cNvGrpSpPr/>
            <p:nvPr/>
          </p:nvGrpSpPr>
          <p:grpSpPr>
            <a:xfrm rot="0">
              <a:off x="473664" y="0"/>
              <a:ext cx="4148191" cy="4148191"/>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5" id="5"/>
            <p:cNvGrpSpPr/>
            <p:nvPr/>
          </p:nvGrpSpPr>
          <p:grpSpPr>
            <a:xfrm rot="0">
              <a:off x="596327" y="122670"/>
              <a:ext cx="3902865" cy="3902850"/>
              <a:chOff x="0" y="0"/>
              <a:chExt cx="6350000" cy="6349975"/>
            </a:xfrm>
          </p:grpSpPr>
          <p:sp>
            <p:nvSpPr>
              <p:cNvPr name="Freeform 6" id="6"/>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0" t="0" r="0" b="0"/>
                </a:stretch>
              </a:blipFill>
            </p:spPr>
          </p:sp>
        </p:grpSp>
        <p:sp>
          <p:nvSpPr>
            <p:cNvPr name="TextBox 7" id="7"/>
            <p:cNvSpPr txBox="true"/>
            <p:nvPr/>
          </p:nvSpPr>
          <p:spPr>
            <a:xfrm rot="0">
              <a:off x="0" y="4262863"/>
              <a:ext cx="5095520" cy="396064"/>
            </a:xfrm>
            <a:prstGeom prst="rect">
              <a:avLst/>
            </a:prstGeom>
          </p:spPr>
          <p:txBody>
            <a:bodyPr anchor="t" rtlCol="false" tIns="0" lIns="0" bIns="0" rIns="0">
              <a:spAutoFit/>
            </a:bodyPr>
            <a:lstStyle/>
            <a:p>
              <a:pPr algn="ctr">
                <a:lnSpc>
                  <a:spcPts val="2519"/>
                </a:lnSpc>
                <a:spcBef>
                  <a:spcPct val="0"/>
                </a:spcBef>
              </a:pPr>
              <a:r>
                <a:rPr lang="en-US" b="true" sz="1799" spc="35">
                  <a:solidFill>
                    <a:srgbClr val="003366"/>
                  </a:solidFill>
                  <a:latin typeface="Garet 1 Ultra-Bold"/>
                  <a:ea typeface="Garet 1 Ultra-Bold"/>
                  <a:cs typeface="Garet 1 Ultra-Bold"/>
                  <a:sym typeface="Garet 1 Ultra-Bold"/>
                </a:rPr>
                <a:t>W. MARVIN DULANEY</a:t>
              </a:r>
            </a:p>
          </p:txBody>
        </p:sp>
      </p:grpSp>
      <p:sp>
        <p:nvSpPr>
          <p:cNvPr name="TextBox 8" id="8"/>
          <p:cNvSpPr txBox="true"/>
          <p:nvPr/>
        </p:nvSpPr>
        <p:spPr>
          <a:xfrm rot="0">
            <a:off x="5859576" y="164782"/>
            <a:ext cx="6361906" cy="1509965"/>
          </a:xfrm>
          <a:prstGeom prst="rect">
            <a:avLst/>
          </a:prstGeom>
        </p:spPr>
        <p:txBody>
          <a:bodyPr anchor="t" rtlCol="false" tIns="0" lIns="0" bIns="0" rIns="0">
            <a:spAutoFit/>
          </a:bodyPr>
          <a:lstStyle/>
          <a:p>
            <a:pPr algn="ctr">
              <a:lnSpc>
                <a:spcPts val="12319"/>
              </a:lnSpc>
            </a:pPr>
            <a:r>
              <a:rPr lang="en-US" sz="8799">
                <a:solidFill>
                  <a:srgbClr val="003366"/>
                </a:solidFill>
                <a:latin typeface="Brooklyn Samuels W00 No5 Fat"/>
                <a:ea typeface="Brooklyn Samuels W00 No5 Fat"/>
                <a:cs typeface="Brooklyn Samuels W00 No5 Fat"/>
                <a:sym typeface="Brooklyn Samuels W00 No5 Fat"/>
              </a:rPr>
              <a:t>THANK YOU</a:t>
            </a:r>
          </a:p>
        </p:txBody>
      </p:sp>
      <p:sp>
        <p:nvSpPr>
          <p:cNvPr name="TextBox 9" id="9"/>
          <p:cNvSpPr txBox="true"/>
          <p:nvPr/>
        </p:nvSpPr>
        <p:spPr>
          <a:xfrm rot="0">
            <a:off x="24637" y="1528145"/>
            <a:ext cx="18270186" cy="669859"/>
          </a:xfrm>
          <a:prstGeom prst="rect">
            <a:avLst/>
          </a:prstGeom>
        </p:spPr>
        <p:txBody>
          <a:bodyPr anchor="t" rtlCol="false" tIns="0" lIns="0" bIns="0" rIns="0">
            <a:spAutoFit/>
          </a:bodyPr>
          <a:lstStyle/>
          <a:p>
            <a:pPr algn="ctr">
              <a:lnSpc>
                <a:spcPts val="5599"/>
              </a:lnSpc>
            </a:pPr>
            <a:r>
              <a:rPr lang="en-US" b="true" sz="3999">
                <a:solidFill>
                  <a:srgbClr val="C18A2D"/>
                </a:solidFill>
                <a:latin typeface="Garet 1 Ultra-Bold"/>
                <a:ea typeface="Garet 1 Ultra-Bold"/>
                <a:cs typeface="Garet 1 Ultra-Bold"/>
                <a:sym typeface="Garet 1 Ultra-Bold"/>
                <a:hlinkClick r:id="rId3" tooltip="https://asalh.org/the-vote-a-call-to-action-with-dr-evelyn-brooks-higginbotham/"/>
              </a:rPr>
              <a:t>TO THE OUTGOING MEMBERS OF THE EXECUTIVE COUNCIL</a:t>
            </a:r>
          </a:p>
        </p:txBody>
      </p:sp>
      <p:grpSp>
        <p:nvGrpSpPr>
          <p:cNvPr name="Group 10" id="10"/>
          <p:cNvGrpSpPr/>
          <p:nvPr/>
        </p:nvGrpSpPr>
        <p:grpSpPr>
          <a:xfrm rot="0">
            <a:off x="6981348" y="2431655"/>
            <a:ext cx="4307236" cy="3494195"/>
            <a:chOff x="0" y="0"/>
            <a:chExt cx="5742982" cy="4658927"/>
          </a:xfrm>
        </p:grpSpPr>
        <p:grpSp>
          <p:nvGrpSpPr>
            <p:cNvPr name="Group 11" id="11"/>
            <p:cNvGrpSpPr/>
            <p:nvPr/>
          </p:nvGrpSpPr>
          <p:grpSpPr>
            <a:xfrm rot="0">
              <a:off x="854973" y="0"/>
              <a:ext cx="4148191" cy="4148191"/>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13" id="13"/>
            <p:cNvGrpSpPr/>
            <p:nvPr/>
          </p:nvGrpSpPr>
          <p:grpSpPr>
            <a:xfrm rot="0">
              <a:off x="977636" y="122670"/>
              <a:ext cx="3902865" cy="3902850"/>
              <a:chOff x="0" y="0"/>
              <a:chExt cx="6350000" cy="6349975"/>
            </a:xfrm>
          </p:grpSpPr>
          <p:sp>
            <p:nvSpPr>
              <p:cNvPr name="Freeform 14" id="14"/>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0" t="0" r="0" b="0"/>
                </a:stretch>
              </a:blipFill>
            </p:spPr>
          </p:sp>
        </p:grpSp>
        <p:sp>
          <p:nvSpPr>
            <p:cNvPr name="TextBox 15" id="15"/>
            <p:cNvSpPr txBox="true"/>
            <p:nvPr/>
          </p:nvSpPr>
          <p:spPr>
            <a:xfrm rot="0">
              <a:off x="0" y="4262863"/>
              <a:ext cx="5742982" cy="396064"/>
            </a:xfrm>
            <a:prstGeom prst="rect">
              <a:avLst/>
            </a:prstGeom>
          </p:spPr>
          <p:txBody>
            <a:bodyPr anchor="t" rtlCol="false" tIns="0" lIns="0" bIns="0" rIns="0">
              <a:spAutoFit/>
            </a:bodyPr>
            <a:lstStyle/>
            <a:p>
              <a:pPr algn="ctr">
                <a:lnSpc>
                  <a:spcPts val="2519"/>
                </a:lnSpc>
                <a:spcBef>
                  <a:spcPct val="0"/>
                </a:spcBef>
              </a:pPr>
              <a:r>
                <a:rPr lang="en-US" b="true" sz="1799" spc="35">
                  <a:solidFill>
                    <a:srgbClr val="003366"/>
                  </a:solidFill>
                  <a:latin typeface="Garet 1 Ultra-Bold"/>
                  <a:ea typeface="Garet 1 Ultra-Bold"/>
                  <a:cs typeface="Garet 1 Ultra-Bold"/>
                  <a:sym typeface="Garet 1 Ultra-Bold"/>
                </a:rPr>
                <a:t>Ida Jones</a:t>
              </a:r>
            </a:p>
          </p:txBody>
        </p:sp>
      </p:grpSp>
      <p:grpSp>
        <p:nvGrpSpPr>
          <p:cNvPr name="Group 16" id="16"/>
          <p:cNvGrpSpPr/>
          <p:nvPr/>
        </p:nvGrpSpPr>
        <p:grpSpPr>
          <a:xfrm rot="0">
            <a:off x="11783885" y="2431655"/>
            <a:ext cx="3839643" cy="3468753"/>
            <a:chOff x="0" y="0"/>
            <a:chExt cx="5119524" cy="4625004"/>
          </a:xfrm>
        </p:grpSpPr>
        <p:grpSp>
          <p:nvGrpSpPr>
            <p:cNvPr name="Group 17" id="17"/>
            <p:cNvGrpSpPr/>
            <p:nvPr/>
          </p:nvGrpSpPr>
          <p:grpSpPr>
            <a:xfrm rot="0">
              <a:off x="498964" y="0"/>
              <a:ext cx="4148191" cy="4148191"/>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19" id="19"/>
            <p:cNvGrpSpPr/>
            <p:nvPr/>
          </p:nvGrpSpPr>
          <p:grpSpPr>
            <a:xfrm rot="0">
              <a:off x="621627" y="122670"/>
              <a:ext cx="3902865" cy="3902850"/>
              <a:chOff x="0" y="0"/>
              <a:chExt cx="6350000" cy="6349975"/>
            </a:xfrm>
          </p:grpSpPr>
          <p:sp>
            <p:nvSpPr>
              <p:cNvPr name="Freeform 20" id="2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0" t="-12500" r="0" b="-12500"/>
                </a:stretch>
              </a:blipFill>
            </p:spPr>
          </p:sp>
        </p:grpSp>
        <p:sp>
          <p:nvSpPr>
            <p:cNvPr name="TextBox 21" id="21"/>
            <p:cNvSpPr txBox="true"/>
            <p:nvPr/>
          </p:nvSpPr>
          <p:spPr>
            <a:xfrm rot="0">
              <a:off x="0" y="4228940"/>
              <a:ext cx="5119524" cy="396064"/>
            </a:xfrm>
            <a:prstGeom prst="rect">
              <a:avLst/>
            </a:prstGeom>
          </p:spPr>
          <p:txBody>
            <a:bodyPr anchor="t" rtlCol="false" tIns="0" lIns="0" bIns="0" rIns="0">
              <a:spAutoFit/>
            </a:bodyPr>
            <a:lstStyle/>
            <a:p>
              <a:pPr algn="ctr">
                <a:lnSpc>
                  <a:spcPts val="2520"/>
                </a:lnSpc>
              </a:pPr>
              <a:r>
                <a:rPr lang="en-US" b="true" sz="1800" spc="-19">
                  <a:solidFill>
                    <a:srgbClr val="003366"/>
                  </a:solidFill>
                  <a:latin typeface="Garet 1 Ultra-Bold"/>
                  <a:ea typeface="Garet 1 Ultra-Bold"/>
                  <a:cs typeface="Garet 1 Ultra-Bold"/>
                  <a:sym typeface="Garet 1 Ultra-Bold"/>
                </a:rPr>
                <a:t>VALERIE HOLT</a:t>
              </a:r>
            </a:p>
          </p:txBody>
        </p:sp>
      </p:grpSp>
      <p:grpSp>
        <p:nvGrpSpPr>
          <p:cNvPr name="Group 22" id="22"/>
          <p:cNvGrpSpPr/>
          <p:nvPr/>
        </p:nvGrpSpPr>
        <p:grpSpPr>
          <a:xfrm rot="0">
            <a:off x="-185568" y="6163975"/>
            <a:ext cx="4307236" cy="3494195"/>
            <a:chOff x="0" y="0"/>
            <a:chExt cx="5742982" cy="4658927"/>
          </a:xfrm>
        </p:grpSpPr>
        <p:grpSp>
          <p:nvGrpSpPr>
            <p:cNvPr name="Group 23" id="23"/>
            <p:cNvGrpSpPr/>
            <p:nvPr/>
          </p:nvGrpSpPr>
          <p:grpSpPr>
            <a:xfrm rot="0">
              <a:off x="854973" y="0"/>
              <a:ext cx="4148191" cy="4148191"/>
              <a:chOff x="0" y="0"/>
              <a:chExt cx="6350000" cy="6350000"/>
            </a:xfrm>
          </p:grpSpPr>
          <p:sp>
            <p:nvSpPr>
              <p:cNvPr name="Freeform 24" id="2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25" id="25"/>
            <p:cNvGrpSpPr/>
            <p:nvPr/>
          </p:nvGrpSpPr>
          <p:grpSpPr>
            <a:xfrm rot="0">
              <a:off x="977636" y="122670"/>
              <a:ext cx="3902865" cy="3902850"/>
              <a:chOff x="0" y="0"/>
              <a:chExt cx="6350000" cy="6349975"/>
            </a:xfrm>
          </p:grpSpPr>
          <p:sp>
            <p:nvSpPr>
              <p:cNvPr name="Freeform 26" id="26"/>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87280" t="-13928" r="-86180" b="-68047"/>
                </a:stretch>
              </a:blipFill>
            </p:spPr>
          </p:sp>
        </p:grpSp>
        <p:sp>
          <p:nvSpPr>
            <p:cNvPr name="TextBox 27" id="27"/>
            <p:cNvSpPr txBox="true"/>
            <p:nvPr/>
          </p:nvSpPr>
          <p:spPr>
            <a:xfrm rot="0">
              <a:off x="0" y="4262863"/>
              <a:ext cx="5742982" cy="396064"/>
            </a:xfrm>
            <a:prstGeom prst="rect">
              <a:avLst/>
            </a:prstGeom>
          </p:spPr>
          <p:txBody>
            <a:bodyPr anchor="t" rtlCol="false" tIns="0" lIns="0" bIns="0" rIns="0">
              <a:spAutoFit/>
            </a:bodyPr>
            <a:lstStyle/>
            <a:p>
              <a:pPr algn="ctr">
                <a:lnSpc>
                  <a:spcPts val="2519"/>
                </a:lnSpc>
                <a:spcBef>
                  <a:spcPct val="0"/>
                </a:spcBef>
              </a:pPr>
              <a:r>
                <a:rPr lang="en-US" b="true" sz="1799" spc="35">
                  <a:solidFill>
                    <a:srgbClr val="003366"/>
                  </a:solidFill>
                  <a:latin typeface="Garet 1 Ultra-Bold"/>
                  <a:ea typeface="Garet 1 Ultra-Bold"/>
                  <a:cs typeface="Garet 1 Ultra-Bold"/>
                  <a:sym typeface="Garet 1 Ultra-Bold"/>
                </a:rPr>
                <a:t>Jarvis Givens</a:t>
              </a:r>
            </a:p>
          </p:txBody>
        </p:sp>
      </p:grpSp>
      <p:grpSp>
        <p:nvGrpSpPr>
          <p:cNvPr name="Group 28" id="28"/>
          <p:cNvGrpSpPr/>
          <p:nvPr/>
        </p:nvGrpSpPr>
        <p:grpSpPr>
          <a:xfrm rot="0">
            <a:off x="13781837" y="5925850"/>
            <a:ext cx="3821640" cy="3494195"/>
            <a:chOff x="0" y="0"/>
            <a:chExt cx="5095520" cy="4658927"/>
          </a:xfrm>
        </p:grpSpPr>
        <p:grpSp>
          <p:nvGrpSpPr>
            <p:cNvPr name="Group 29" id="29"/>
            <p:cNvGrpSpPr/>
            <p:nvPr/>
          </p:nvGrpSpPr>
          <p:grpSpPr>
            <a:xfrm rot="0">
              <a:off x="473664" y="0"/>
              <a:ext cx="4148191" cy="4148191"/>
              <a:chOff x="0" y="0"/>
              <a:chExt cx="6350000" cy="6350000"/>
            </a:xfrm>
          </p:grpSpPr>
          <p:sp>
            <p:nvSpPr>
              <p:cNvPr name="Freeform 30" id="3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31" id="31"/>
            <p:cNvGrpSpPr/>
            <p:nvPr/>
          </p:nvGrpSpPr>
          <p:grpSpPr>
            <a:xfrm rot="0">
              <a:off x="596327" y="122670"/>
              <a:ext cx="3902865" cy="3902850"/>
              <a:chOff x="0" y="0"/>
              <a:chExt cx="6350000" cy="6349975"/>
            </a:xfrm>
          </p:grpSpPr>
          <p:sp>
            <p:nvSpPr>
              <p:cNvPr name="Freeform 32" id="32"/>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0" t="0" r="0" b="0"/>
                </a:stretch>
              </a:blipFill>
            </p:spPr>
          </p:sp>
        </p:grpSp>
        <p:sp>
          <p:nvSpPr>
            <p:cNvPr name="TextBox 33" id="33"/>
            <p:cNvSpPr txBox="true"/>
            <p:nvPr/>
          </p:nvSpPr>
          <p:spPr>
            <a:xfrm rot="0">
              <a:off x="0" y="4262863"/>
              <a:ext cx="5095520" cy="396064"/>
            </a:xfrm>
            <a:prstGeom prst="rect">
              <a:avLst/>
            </a:prstGeom>
          </p:spPr>
          <p:txBody>
            <a:bodyPr anchor="t" rtlCol="false" tIns="0" lIns="0" bIns="0" rIns="0">
              <a:spAutoFit/>
            </a:bodyPr>
            <a:lstStyle/>
            <a:p>
              <a:pPr algn="ctr">
                <a:lnSpc>
                  <a:spcPts val="2519"/>
                </a:lnSpc>
                <a:spcBef>
                  <a:spcPct val="0"/>
                </a:spcBef>
              </a:pPr>
              <a:r>
                <a:rPr lang="en-US" b="true" sz="1799" spc="35">
                  <a:solidFill>
                    <a:srgbClr val="003366"/>
                  </a:solidFill>
                  <a:latin typeface="Garet 1 Ultra-Bold"/>
                  <a:ea typeface="Garet 1 Ultra-Bold"/>
                  <a:cs typeface="Garet 1 Ultra-Bold"/>
                  <a:sym typeface="Garet 1 Ultra-Bold"/>
                </a:rPr>
                <a:t>LESLIE ETIENNE</a:t>
              </a:r>
            </a:p>
          </p:txBody>
        </p:sp>
      </p:grpSp>
      <p:grpSp>
        <p:nvGrpSpPr>
          <p:cNvPr name="Group 34" id="34"/>
          <p:cNvGrpSpPr/>
          <p:nvPr/>
        </p:nvGrpSpPr>
        <p:grpSpPr>
          <a:xfrm rot="0">
            <a:off x="4374106" y="6004830"/>
            <a:ext cx="4307236" cy="3494195"/>
            <a:chOff x="0" y="0"/>
            <a:chExt cx="5742982" cy="4658927"/>
          </a:xfrm>
        </p:grpSpPr>
        <p:grpSp>
          <p:nvGrpSpPr>
            <p:cNvPr name="Group 35" id="35"/>
            <p:cNvGrpSpPr/>
            <p:nvPr/>
          </p:nvGrpSpPr>
          <p:grpSpPr>
            <a:xfrm rot="0">
              <a:off x="854973" y="0"/>
              <a:ext cx="4148191" cy="4148191"/>
              <a:chOff x="0" y="0"/>
              <a:chExt cx="6350000" cy="6350000"/>
            </a:xfrm>
          </p:grpSpPr>
          <p:sp>
            <p:nvSpPr>
              <p:cNvPr name="Freeform 36" id="3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37" id="37"/>
            <p:cNvGrpSpPr/>
            <p:nvPr/>
          </p:nvGrpSpPr>
          <p:grpSpPr>
            <a:xfrm rot="0">
              <a:off x="977636" y="122670"/>
              <a:ext cx="3902865" cy="3902850"/>
              <a:chOff x="0" y="0"/>
              <a:chExt cx="6350000" cy="6349975"/>
            </a:xfrm>
          </p:grpSpPr>
          <p:sp>
            <p:nvSpPr>
              <p:cNvPr name="Freeform 38" id="3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8929" t="0" r="-29464" b="-58394"/>
                </a:stretch>
              </a:blipFill>
            </p:spPr>
          </p:sp>
        </p:grpSp>
        <p:sp>
          <p:nvSpPr>
            <p:cNvPr name="TextBox 39" id="39"/>
            <p:cNvSpPr txBox="true"/>
            <p:nvPr/>
          </p:nvSpPr>
          <p:spPr>
            <a:xfrm rot="0">
              <a:off x="0" y="4262863"/>
              <a:ext cx="5742982" cy="396064"/>
            </a:xfrm>
            <a:prstGeom prst="rect">
              <a:avLst/>
            </a:prstGeom>
          </p:spPr>
          <p:txBody>
            <a:bodyPr anchor="t" rtlCol="false" tIns="0" lIns="0" bIns="0" rIns="0">
              <a:spAutoFit/>
            </a:bodyPr>
            <a:lstStyle/>
            <a:p>
              <a:pPr algn="ctr">
                <a:lnSpc>
                  <a:spcPts val="2519"/>
                </a:lnSpc>
                <a:spcBef>
                  <a:spcPct val="0"/>
                </a:spcBef>
              </a:pPr>
              <a:r>
                <a:rPr lang="en-US" b="true" sz="1799" spc="35">
                  <a:solidFill>
                    <a:srgbClr val="003366"/>
                  </a:solidFill>
                  <a:latin typeface="Garet 1 Ultra-Bold"/>
                  <a:ea typeface="Garet 1 Ultra-Bold"/>
                  <a:cs typeface="Garet 1 Ultra-Bold"/>
                  <a:sym typeface="Garet 1 Ultra-Bold"/>
                </a:rPr>
                <a:t>Norka Blackman-Richard</a:t>
              </a:r>
            </a:p>
          </p:txBody>
        </p:sp>
      </p:grpSp>
      <p:grpSp>
        <p:nvGrpSpPr>
          <p:cNvPr name="Group 40" id="40"/>
          <p:cNvGrpSpPr/>
          <p:nvPr/>
        </p:nvGrpSpPr>
        <p:grpSpPr>
          <a:xfrm rot="0">
            <a:off x="9550866" y="6004830"/>
            <a:ext cx="3111143" cy="3111143"/>
            <a:chOff x="0" y="0"/>
            <a:chExt cx="6350000" cy="6350000"/>
          </a:xfrm>
        </p:grpSpPr>
        <p:sp>
          <p:nvSpPr>
            <p:cNvPr name="Freeform 41" id="4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42" id="42"/>
          <p:cNvGrpSpPr/>
          <p:nvPr/>
        </p:nvGrpSpPr>
        <p:grpSpPr>
          <a:xfrm rot="0">
            <a:off x="9642863" y="6096833"/>
            <a:ext cx="2927149" cy="2927137"/>
            <a:chOff x="0" y="0"/>
            <a:chExt cx="6350000" cy="6349975"/>
          </a:xfrm>
        </p:grpSpPr>
        <p:sp>
          <p:nvSpPr>
            <p:cNvPr name="Freeform 43" id="43"/>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0" t="0" r="0" b="0"/>
              </a:stretch>
            </a:blipFill>
          </p:spPr>
        </p:sp>
      </p:grpSp>
      <p:sp>
        <p:nvSpPr>
          <p:cNvPr name="TextBox 44" id="44"/>
          <p:cNvSpPr txBox="true"/>
          <p:nvPr/>
        </p:nvSpPr>
        <p:spPr>
          <a:xfrm rot="0">
            <a:off x="9176643" y="9167010"/>
            <a:ext cx="3839643" cy="306573"/>
          </a:xfrm>
          <a:prstGeom prst="rect">
            <a:avLst/>
          </a:prstGeom>
        </p:spPr>
        <p:txBody>
          <a:bodyPr anchor="t" rtlCol="false" tIns="0" lIns="0" bIns="0" rIns="0">
            <a:spAutoFit/>
          </a:bodyPr>
          <a:lstStyle/>
          <a:p>
            <a:pPr algn="ctr">
              <a:lnSpc>
                <a:spcPts val="2520"/>
              </a:lnSpc>
            </a:pPr>
            <a:r>
              <a:rPr lang="en-US" b="true" sz="1800" spc="-19">
                <a:solidFill>
                  <a:srgbClr val="003366"/>
                </a:solidFill>
                <a:latin typeface="Garet 1 Ultra-Bold"/>
                <a:ea typeface="Garet 1 Ultra-Bold"/>
                <a:cs typeface="Garet 1 Ultra-Bold"/>
                <a:sym typeface="Garet 1 Ultra-Bold"/>
              </a:rPr>
              <a:t>ALBERT THOMPSON</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sp>
        <p:nvSpPr>
          <p:cNvPr name="TextBox 2" id="2"/>
          <p:cNvSpPr txBox="true"/>
          <p:nvPr/>
        </p:nvSpPr>
        <p:spPr>
          <a:xfrm rot="0">
            <a:off x="6304903" y="164782"/>
            <a:ext cx="5471253" cy="1509965"/>
          </a:xfrm>
          <a:prstGeom prst="rect">
            <a:avLst/>
          </a:prstGeom>
        </p:spPr>
        <p:txBody>
          <a:bodyPr anchor="t" rtlCol="false" tIns="0" lIns="0" bIns="0" rIns="0">
            <a:spAutoFit/>
          </a:bodyPr>
          <a:lstStyle/>
          <a:p>
            <a:pPr algn="ctr">
              <a:lnSpc>
                <a:spcPts val="12319"/>
              </a:lnSpc>
            </a:pPr>
            <a:r>
              <a:rPr lang="en-US" sz="8799">
                <a:solidFill>
                  <a:srgbClr val="003366"/>
                </a:solidFill>
                <a:latin typeface="Brooklyn Samuels W00 No5 Fat"/>
                <a:ea typeface="Brooklyn Samuels W00 No5 Fat"/>
                <a:cs typeface="Brooklyn Samuels W00 No5 Fat"/>
                <a:sym typeface="Brooklyn Samuels W00 No5 Fat"/>
              </a:rPr>
              <a:t>WELCOME</a:t>
            </a:r>
          </a:p>
        </p:txBody>
      </p:sp>
      <p:sp>
        <p:nvSpPr>
          <p:cNvPr name="TextBox 3" id="3"/>
          <p:cNvSpPr txBox="true"/>
          <p:nvPr/>
        </p:nvSpPr>
        <p:spPr>
          <a:xfrm rot="0">
            <a:off x="24637" y="1528145"/>
            <a:ext cx="18270186" cy="669859"/>
          </a:xfrm>
          <a:prstGeom prst="rect">
            <a:avLst/>
          </a:prstGeom>
        </p:spPr>
        <p:txBody>
          <a:bodyPr anchor="t" rtlCol="false" tIns="0" lIns="0" bIns="0" rIns="0">
            <a:spAutoFit/>
          </a:bodyPr>
          <a:lstStyle/>
          <a:p>
            <a:pPr algn="ctr">
              <a:lnSpc>
                <a:spcPts val="5599"/>
              </a:lnSpc>
            </a:pPr>
            <a:r>
              <a:rPr lang="en-US" b="true" sz="3999">
                <a:solidFill>
                  <a:srgbClr val="C18A2D"/>
                </a:solidFill>
                <a:latin typeface="Garet 1 Ultra-Bold"/>
                <a:ea typeface="Garet 1 Ultra-Bold"/>
                <a:cs typeface="Garet 1 Ultra-Bold"/>
                <a:sym typeface="Garet 1 Ultra-Bold"/>
                <a:hlinkClick r:id="rId2" tooltip="https://asalh.org/the-vote-a-call-to-action-with-dr-evelyn-brooks-higginbotham/"/>
              </a:rPr>
              <a:t>TO THE INCOMING MEMBERS OF THE EXECUTIVE COUNCIL</a:t>
            </a:r>
          </a:p>
        </p:txBody>
      </p:sp>
      <p:grpSp>
        <p:nvGrpSpPr>
          <p:cNvPr name="Group 4" id="4"/>
          <p:cNvGrpSpPr/>
          <p:nvPr/>
        </p:nvGrpSpPr>
        <p:grpSpPr>
          <a:xfrm rot="0">
            <a:off x="3415612" y="2475971"/>
            <a:ext cx="3878731" cy="3429511"/>
            <a:chOff x="0" y="0"/>
            <a:chExt cx="5171642" cy="4572681"/>
          </a:xfrm>
        </p:grpSpPr>
        <p:grpSp>
          <p:nvGrpSpPr>
            <p:cNvPr name="Group 5" id="5"/>
            <p:cNvGrpSpPr/>
            <p:nvPr/>
          </p:nvGrpSpPr>
          <p:grpSpPr>
            <a:xfrm rot="0">
              <a:off x="769916" y="0"/>
              <a:ext cx="3735508" cy="3735508"/>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7" id="7"/>
            <p:cNvGrpSpPr/>
            <p:nvPr/>
          </p:nvGrpSpPr>
          <p:grpSpPr>
            <a:xfrm rot="0">
              <a:off x="880376" y="110467"/>
              <a:ext cx="3514589" cy="3514575"/>
              <a:chOff x="0" y="0"/>
              <a:chExt cx="6350000" cy="6349975"/>
            </a:xfrm>
          </p:grpSpPr>
          <p:sp>
            <p:nvSpPr>
              <p:cNvPr name="Freeform 8" id="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0" t="-16666" r="0" b="-16666"/>
                </a:stretch>
              </a:blipFill>
            </p:spPr>
          </p:sp>
        </p:grpSp>
        <p:sp>
          <p:nvSpPr>
            <p:cNvPr name="TextBox 9" id="9"/>
            <p:cNvSpPr txBox="true"/>
            <p:nvPr/>
          </p:nvSpPr>
          <p:spPr>
            <a:xfrm rot="0">
              <a:off x="0" y="3844507"/>
              <a:ext cx="5171642" cy="728174"/>
            </a:xfrm>
            <a:prstGeom prst="rect">
              <a:avLst/>
            </a:prstGeom>
          </p:spPr>
          <p:txBody>
            <a:bodyPr anchor="t" rtlCol="false" tIns="0" lIns="0" bIns="0" rIns="0">
              <a:spAutoFit/>
            </a:bodyPr>
            <a:lstStyle/>
            <a:p>
              <a:pPr algn="ctr">
                <a:lnSpc>
                  <a:spcPts val="2269"/>
                </a:lnSpc>
              </a:pPr>
              <a:r>
                <a:rPr lang="en-US" b="true" sz="1620" spc="32">
                  <a:solidFill>
                    <a:srgbClr val="003366"/>
                  </a:solidFill>
                  <a:latin typeface="Garet 1 Ultra-Bold"/>
                  <a:ea typeface="Garet 1 Ultra-Bold"/>
                  <a:cs typeface="Garet 1 Ultra-Bold"/>
                  <a:sym typeface="Garet 1 Ultra-Bold"/>
                </a:rPr>
                <a:t>Anita Shepherd, Vice President</a:t>
              </a:r>
            </a:p>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 for Membership</a:t>
              </a:r>
            </a:p>
          </p:txBody>
        </p:sp>
      </p:grpSp>
      <p:grpSp>
        <p:nvGrpSpPr>
          <p:cNvPr name="Group 10" id="10"/>
          <p:cNvGrpSpPr/>
          <p:nvPr/>
        </p:nvGrpSpPr>
        <p:grpSpPr>
          <a:xfrm rot="0">
            <a:off x="7430902" y="2475971"/>
            <a:ext cx="3457656" cy="3406600"/>
            <a:chOff x="0" y="0"/>
            <a:chExt cx="4610208" cy="4542133"/>
          </a:xfrm>
        </p:grpSpPr>
        <p:grpSp>
          <p:nvGrpSpPr>
            <p:cNvPr name="Group 11" id="11"/>
            <p:cNvGrpSpPr/>
            <p:nvPr/>
          </p:nvGrpSpPr>
          <p:grpSpPr>
            <a:xfrm rot="0">
              <a:off x="449325" y="0"/>
              <a:ext cx="3735508" cy="3735508"/>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13" id="13"/>
            <p:cNvGrpSpPr/>
            <p:nvPr/>
          </p:nvGrpSpPr>
          <p:grpSpPr>
            <a:xfrm rot="0">
              <a:off x="559784" y="110467"/>
              <a:ext cx="3514589" cy="3514575"/>
              <a:chOff x="0" y="0"/>
              <a:chExt cx="6350000" cy="6349975"/>
            </a:xfrm>
          </p:grpSpPr>
          <p:sp>
            <p:nvSpPr>
              <p:cNvPr name="Freeform 14" id="14"/>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30860" t="-34290" r="-37533" b="-90507"/>
                </a:stretch>
              </a:blipFill>
            </p:spPr>
          </p:sp>
        </p:grpSp>
        <p:sp>
          <p:nvSpPr>
            <p:cNvPr name="TextBox 15" id="15"/>
            <p:cNvSpPr txBox="true"/>
            <p:nvPr/>
          </p:nvSpPr>
          <p:spPr>
            <a:xfrm rot="0">
              <a:off x="0" y="3813959"/>
              <a:ext cx="4610208" cy="728174"/>
            </a:xfrm>
            <a:prstGeom prst="rect">
              <a:avLst/>
            </a:prstGeom>
          </p:spPr>
          <p:txBody>
            <a:bodyPr anchor="t" rtlCol="false" tIns="0" lIns="0" bIns="0" rIns="0">
              <a:spAutoFit/>
            </a:bodyPr>
            <a:lstStyle/>
            <a:p>
              <a:pPr algn="ctr">
                <a:lnSpc>
                  <a:spcPts val="2269"/>
                </a:lnSpc>
              </a:pPr>
              <a:r>
                <a:rPr lang="en-US" b="true" sz="1620" spc="-17">
                  <a:solidFill>
                    <a:srgbClr val="003366"/>
                  </a:solidFill>
                  <a:latin typeface="Garet 1 Ultra-Bold"/>
                  <a:ea typeface="Garet 1 Ultra-Bold"/>
                  <a:cs typeface="Garet 1 Ultra-Bold"/>
                  <a:sym typeface="Garet 1 Ultra-Bold"/>
                </a:rPr>
                <a:t>JOHN ASHLEY, CORPORATE MEMBER</a:t>
              </a:r>
            </a:p>
          </p:txBody>
        </p:sp>
      </p:grpSp>
      <p:grpSp>
        <p:nvGrpSpPr>
          <p:cNvPr name="Group 16" id="16"/>
          <p:cNvGrpSpPr/>
          <p:nvPr/>
        </p:nvGrpSpPr>
        <p:grpSpPr>
          <a:xfrm rot="0">
            <a:off x="187627" y="2475971"/>
            <a:ext cx="3441444" cy="3429511"/>
            <a:chOff x="0" y="0"/>
            <a:chExt cx="4588592" cy="4572681"/>
          </a:xfrm>
        </p:grpSpPr>
        <p:grpSp>
          <p:nvGrpSpPr>
            <p:cNvPr name="Group 17" id="17"/>
            <p:cNvGrpSpPr/>
            <p:nvPr/>
          </p:nvGrpSpPr>
          <p:grpSpPr>
            <a:xfrm rot="0">
              <a:off x="426542" y="0"/>
              <a:ext cx="3735508" cy="3735508"/>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19" id="19"/>
            <p:cNvGrpSpPr/>
            <p:nvPr/>
          </p:nvGrpSpPr>
          <p:grpSpPr>
            <a:xfrm rot="0">
              <a:off x="537002" y="110467"/>
              <a:ext cx="3514589" cy="3514575"/>
              <a:chOff x="0" y="0"/>
              <a:chExt cx="6350000" cy="6349975"/>
            </a:xfrm>
          </p:grpSpPr>
          <p:sp>
            <p:nvSpPr>
              <p:cNvPr name="Freeform 20" id="2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5390" t="-53458" r="-18575" b="-34586"/>
                </a:stretch>
              </a:blipFill>
            </p:spPr>
          </p:sp>
        </p:grpSp>
        <p:sp>
          <p:nvSpPr>
            <p:cNvPr name="TextBox 21" id="21"/>
            <p:cNvSpPr txBox="true"/>
            <p:nvPr/>
          </p:nvSpPr>
          <p:spPr>
            <a:xfrm rot="0">
              <a:off x="0" y="3844507"/>
              <a:ext cx="4588592" cy="728174"/>
            </a:xfrm>
            <a:prstGeom prst="rect">
              <a:avLst/>
            </a:prstGeom>
          </p:spPr>
          <p:txBody>
            <a:bodyPr anchor="t" rtlCol="false" tIns="0" lIns="0" bIns="0" rIns="0">
              <a:spAutoFit/>
            </a:bodyPr>
            <a:lstStyle/>
            <a:p>
              <a:pPr algn="ctr">
                <a:lnSpc>
                  <a:spcPts val="2269"/>
                </a:lnSpc>
              </a:pPr>
              <a:r>
                <a:rPr lang="en-US" b="true" sz="1620" spc="32">
                  <a:solidFill>
                    <a:srgbClr val="003366"/>
                  </a:solidFill>
                  <a:latin typeface="Garet 1 Ultra-Bold"/>
                  <a:ea typeface="Garet 1 Ultra-Bold"/>
                  <a:cs typeface="Garet 1 Ultra-Bold"/>
                  <a:sym typeface="Garet 1 Ultra-Bold"/>
                </a:rPr>
                <a:t>KARSONYA "KAYE” WISE</a:t>
              </a:r>
              <a:r>
                <a:rPr lang="en-US" b="true" sz="1620" spc="32">
                  <a:solidFill>
                    <a:srgbClr val="003366"/>
                  </a:solidFill>
                  <a:latin typeface="Garet 1 Ultra-Bold"/>
                  <a:ea typeface="Garet 1 Ultra-Bold"/>
                  <a:cs typeface="Garet 1 Ultra-Bold"/>
                  <a:sym typeface="Garet 1 Ultra-Bold"/>
                </a:rPr>
                <a:t> </a:t>
              </a:r>
            </a:p>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 Whitehead, President</a:t>
              </a:r>
            </a:p>
          </p:txBody>
        </p:sp>
      </p:grpSp>
      <p:grpSp>
        <p:nvGrpSpPr>
          <p:cNvPr name="Group 22" id="22"/>
          <p:cNvGrpSpPr/>
          <p:nvPr/>
        </p:nvGrpSpPr>
        <p:grpSpPr>
          <a:xfrm rot="0">
            <a:off x="13942554" y="2431655"/>
            <a:ext cx="3878731" cy="3146575"/>
            <a:chOff x="0" y="0"/>
            <a:chExt cx="5171642" cy="4195434"/>
          </a:xfrm>
        </p:grpSpPr>
        <p:grpSp>
          <p:nvGrpSpPr>
            <p:cNvPr name="Group 23" id="23"/>
            <p:cNvGrpSpPr/>
            <p:nvPr/>
          </p:nvGrpSpPr>
          <p:grpSpPr>
            <a:xfrm rot="0">
              <a:off x="769916" y="0"/>
              <a:ext cx="3735508" cy="3735508"/>
              <a:chOff x="0" y="0"/>
              <a:chExt cx="6350000" cy="6350000"/>
            </a:xfrm>
          </p:grpSpPr>
          <p:sp>
            <p:nvSpPr>
              <p:cNvPr name="Freeform 24" id="2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25" id="25"/>
            <p:cNvGrpSpPr/>
            <p:nvPr/>
          </p:nvGrpSpPr>
          <p:grpSpPr>
            <a:xfrm rot="0">
              <a:off x="880376" y="110467"/>
              <a:ext cx="3514589" cy="3514575"/>
              <a:chOff x="0" y="0"/>
              <a:chExt cx="6350000" cy="6349975"/>
            </a:xfrm>
          </p:grpSpPr>
          <p:sp>
            <p:nvSpPr>
              <p:cNvPr name="Freeform 26" id="26"/>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17518" t="0" r="-16170" b="-33690"/>
                </a:stretch>
              </a:blipFill>
            </p:spPr>
          </p:sp>
        </p:grpSp>
        <p:sp>
          <p:nvSpPr>
            <p:cNvPr name="TextBox 27" id="27"/>
            <p:cNvSpPr txBox="true"/>
            <p:nvPr/>
          </p:nvSpPr>
          <p:spPr>
            <a:xfrm rot="0">
              <a:off x="0" y="3844507"/>
              <a:ext cx="5171642" cy="350927"/>
            </a:xfrm>
            <a:prstGeom prst="rect">
              <a:avLst/>
            </a:prstGeom>
          </p:spPr>
          <p:txBody>
            <a:bodyPr anchor="t" rtlCol="false" tIns="0" lIns="0" bIns="0" rIns="0">
              <a:spAutoFit/>
            </a:bodyPr>
            <a:lstStyle/>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Crystal Sanders</a:t>
              </a:r>
            </a:p>
          </p:txBody>
        </p:sp>
      </p:grpSp>
      <p:grpSp>
        <p:nvGrpSpPr>
          <p:cNvPr name="Group 28" id="28"/>
          <p:cNvGrpSpPr/>
          <p:nvPr/>
        </p:nvGrpSpPr>
        <p:grpSpPr>
          <a:xfrm rot="0">
            <a:off x="10619368" y="2431655"/>
            <a:ext cx="3441444" cy="3146575"/>
            <a:chOff x="0" y="0"/>
            <a:chExt cx="4588592" cy="4195434"/>
          </a:xfrm>
        </p:grpSpPr>
        <p:grpSp>
          <p:nvGrpSpPr>
            <p:cNvPr name="Group 29" id="29"/>
            <p:cNvGrpSpPr/>
            <p:nvPr/>
          </p:nvGrpSpPr>
          <p:grpSpPr>
            <a:xfrm rot="0">
              <a:off x="426542" y="0"/>
              <a:ext cx="3735508" cy="3735508"/>
              <a:chOff x="0" y="0"/>
              <a:chExt cx="6350000" cy="6350000"/>
            </a:xfrm>
          </p:grpSpPr>
          <p:sp>
            <p:nvSpPr>
              <p:cNvPr name="Freeform 30" id="3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31" id="31"/>
            <p:cNvGrpSpPr/>
            <p:nvPr/>
          </p:nvGrpSpPr>
          <p:grpSpPr>
            <a:xfrm rot="0">
              <a:off x="537002" y="110467"/>
              <a:ext cx="3514589" cy="3514575"/>
              <a:chOff x="0" y="0"/>
              <a:chExt cx="6350000" cy="6349975"/>
            </a:xfrm>
          </p:grpSpPr>
          <p:sp>
            <p:nvSpPr>
              <p:cNvPr name="Freeform 32" id="32"/>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16006" t="0" r="-35571" b="-51578"/>
                </a:stretch>
              </a:blipFill>
            </p:spPr>
          </p:sp>
        </p:grpSp>
        <p:sp>
          <p:nvSpPr>
            <p:cNvPr name="TextBox 33" id="33"/>
            <p:cNvSpPr txBox="true"/>
            <p:nvPr/>
          </p:nvSpPr>
          <p:spPr>
            <a:xfrm rot="0">
              <a:off x="0" y="3844507"/>
              <a:ext cx="4588592" cy="350927"/>
            </a:xfrm>
            <a:prstGeom prst="rect">
              <a:avLst/>
            </a:prstGeom>
          </p:spPr>
          <p:txBody>
            <a:bodyPr anchor="t" rtlCol="false" tIns="0" lIns="0" bIns="0" rIns="0">
              <a:spAutoFit/>
            </a:bodyPr>
            <a:lstStyle/>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CHADRA PITTMAN, STUDENT</a:t>
              </a:r>
            </a:p>
          </p:txBody>
        </p:sp>
      </p:grpSp>
      <p:grpSp>
        <p:nvGrpSpPr>
          <p:cNvPr name="Group 34" id="34"/>
          <p:cNvGrpSpPr/>
          <p:nvPr/>
        </p:nvGrpSpPr>
        <p:grpSpPr>
          <a:xfrm rot="0">
            <a:off x="8599449" y="6215521"/>
            <a:ext cx="3878731" cy="3146575"/>
            <a:chOff x="0" y="0"/>
            <a:chExt cx="5171642" cy="4195434"/>
          </a:xfrm>
        </p:grpSpPr>
        <p:grpSp>
          <p:nvGrpSpPr>
            <p:cNvPr name="Group 35" id="35"/>
            <p:cNvGrpSpPr/>
            <p:nvPr/>
          </p:nvGrpSpPr>
          <p:grpSpPr>
            <a:xfrm rot="0">
              <a:off x="769916" y="0"/>
              <a:ext cx="3735508" cy="3735508"/>
              <a:chOff x="0" y="0"/>
              <a:chExt cx="6350000" cy="6350000"/>
            </a:xfrm>
          </p:grpSpPr>
          <p:sp>
            <p:nvSpPr>
              <p:cNvPr name="Freeform 36" id="3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37" id="37"/>
            <p:cNvGrpSpPr/>
            <p:nvPr/>
          </p:nvGrpSpPr>
          <p:grpSpPr>
            <a:xfrm rot="0">
              <a:off x="880376" y="110467"/>
              <a:ext cx="3514589" cy="3514575"/>
              <a:chOff x="0" y="0"/>
              <a:chExt cx="6350000" cy="6349975"/>
            </a:xfrm>
          </p:grpSpPr>
          <p:sp>
            <p:nvSpPr>
              <p:cNvPr name="Freeform 38" id="3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0" t="-9437" r="0" b="-24058"/>
                </a:stretch>
              </a:blipFill>
            </p:spPr>
          </p:sp>
        </p:grpSp>
        <p:sp>
          <p:nvSpPr>
            <p:cNvPr name="TextBox 39" id="39"/>
            <p:cNvSpPr txBox="true"/>
            <p:nvPr/>
          </p:nvSpPr>
          <p:spPr>
            <a:xfrm rot="0">
              <a:off x="0" y="3844507"/>
              <a:ext cx="5171642" cy="350927"/>
            </a:xfrm>
            <a:prstGeom prst="rect">
              <a:avLst/>
            </a:prstGeom>
          </p:spPr>
          <p:txBody>
            <a:bodyPr anchor="t" rtlCol="false" tIns="0" lIns="0" bIns="0" rIns="0">
              <a:spAutoFit/>
            </a:bodyPr>
            <a:lstStyle/>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Camesha Scruggs</a:t>
              </a:r>
            </a:p>
          </p:txBody>
        </p:sp>
      </p:grpSp>
      <p:grpSp>
        <p:nvGrpSpPr>
          <p:cNvPr name="Group 40" id="40"/>
          <p:cNvGrpSpPr/>
          <p:nvPr/>
        </p:nvGrpSpPr>
        <p:grpSpPr>
          <a:xfrm rot="0">
            <a:off x="11658973" y="6215521"/>
            <a:ext cx="3878731" cy="3146575"/>
            <a:chOff x="0" y="0"/>
            <a:chExt cx="5171642" cy="4195434"/>
          </a:xfrm>
        </p:grpSpPr>
        <p:grpSp>
          <p:nvGrpSpPr>
            <p:cNvPr name="Group 41" id="41"/>
            <p:cNvGrpSpPr/>
            <p:nvPr/>
          </p:nvGrpSpPr>
          <p:grpSpPr>
            <a:xfrm rot="0">
              <a:off x="769916" y="0"/>
              <a:ext cx="3735508" cy="3735508"/>
              <a:chOff x="0" y="0"/>
              <a:chExt cx="6350000" cy="6350000"/>
            </a:xfrm>
          </p:grpSpPr>
          <p:sp>
            <p:nvSpPr>
              <p:cNvPr name="Freeform 42" id="4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43" id="43"/>
            <p:cNvGrpSpPr/>
            <p:nvPr/>
          </p:nvGrpSpPr>
          <p:grpSpPr>
            <a:xfrm rot="0">
              <a:off x="880376" y="110467"/>
              <a:ext cx="3514589" cy="3514575"/>
              <a:chOff x="0" y="0"/>
              <a:chExt cx="6350000" cy="6349975"/>
            </a:xfrm>
          </p:grpSpPr>
          <p:sp>
            <p:nvSpPr>
              <p:cNvPr name="Freeform 44" id="44"/>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28059" t="0" r="-22213" b="0"/>
                </a:stretch>
              </a:blipFill>
            </p:spPr>
          </p:sp>
        </p:grpSp>
        <p:sp>
          <p:nvSpPr>
            <p:cNvPr name="TextBox 45" id="45"/>
            <p:cNvSpPr txBox="true"/>
            <p:nvPr/>
          </p:nvSpPr>
          <p:spPr>
            <a:xfrm rot="0">
              <a:off x="0" y="3844507"/>
              <a:ext cx="5171642" cy="350927"/>
            </a:xfrm>
            <a:prstGeom prst="rect">
              <a:avLst/>
            </a:prstGeom>
          </p:spPr>
          <p:txBody>
            <a:bodyPr anchor="t" rtlCol="false" tIns="0" lIns="0" bIns="0" rIns="0">
              <a:spAutoFit/>
            </a:bodyPr>
            <a:lstStyle/>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Zebulon Miletsky</a:t>
              </a:r>
            </a:p>
          </p:txBody>
        </p:sp>
      </p:grpSp>
      <p:grpSp>
        <p:nvGrpSpPr>
          <p:cNvPr name="Group 46" id="46"/>
          <p:cNvGrpSpPr/>
          <p:nvPr/>
        </p:nvGrpSpPr>
        <p:grpSpPr>
          <a:xfrm rot="0">
            <a:off x="14646328" y="6215521"/>
            <a:ext cx="3878731" cy="3146575"/>
            <a:chOff x="0" y="0"/>
            <a:chExt cx="5171642" cy="4195434"/>
          </a:xfrm>
        </p:grpSpPr>
        <p:grpSp>
          <p:nvGrpSpPr>
            <p:cNvPr name="Group 47" id="47"/>
            <p:cNvGrpSpPr/>
            <p:nvPr/>
          </p:nvGrpSpPr>
          <p:grpSpPr>
            <a:xfrm rot="0">
              <a:off x="769916" y="0"/>
              <a:ext cx="3735508" cy="3735508"/>
              <a:chOff x="0" y="0"/>
              <a:chExt cx="6350000" cy="6350000"/>
            </a:xfrm>
          </p:grpSpPr>
          <p:sp>
            <p:nvSpPr>
              <p:cNvPr name="Freeform 48" id="4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49" id="49"/>
            <p:cNvGrpSpPr/>
            <p:nvPr/>
          </p:nvGrpSpPr>
          <p:grpSpPr>
            <a:xfrm rot="0">
              <a:off x="880376" y="110467"/>
              <a:ext cx="3514589" cy="3514575"/>
              <a:chOff x="0" y="0"/>
              <a:chExt cx="6350000" cy="6349975"/>
            </a:xfrm>
          </p:grpSpPr>
          <p:sp>
            <p:nvSpPr>
              <p:cNvPr name="Freeform 50" id="5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4908" t="-2321" r="0" b="-28814"/>
                </a:stretch>
              </a:blipFill>
            </p:spPr>
          </p:sp>
        </p:grpSp>
        <p:sp>
          <p:nvSpPr>
            <p:cNvPr name="TextBox 51" id="51"/>
            <p:cNvSpPr txBox="true"/>
            <p:nvPr/>
          </p:nvSpPr>
          <p:spPr>
            <a:xfrm rot="0">
              <a:off x="0" y="3844507"/>
              <a:ext cx="5171642" cy="350927"/>
            </a:xfrm>
            <a:prstGeom prst="rect">
              <a:avLst/>
            </a:prstGeom>
          </p:spPr>
          <p:txBody>
            <a:bodyPr anchor="t" rtlCol="false" tIns="0" lIns="0" bIns="0" rIns="0">
              <a:spAutoFit/>
            </a:bodyPr>
            <a:lstStyle/>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Carlton Wilson</a:t>
              </a:r>
            </a:p>
          </p:txBody>
        </p:sp>
      </p:grpSp>
      <p:grpSp>
        <p:nvGrpSpPr>
          <p:cNvPr name="Group 52" id="52"/>
          <p:cNvGrpSpPr/>
          <p:nvPr/>
        </p:nvGrpSpPr>
        <p:grpSpPr>
          <a:xfrm rot="0">
            <a:off x="2552570" y="6215521"/>
            <a:ext cx="3878731" cy="3146575"/>
            <a:chOff x="0" y="0"/>
            <a:chExt cx="5171642" cy="4195434"/>
          </a:xfrm>
        </p:grpSpPr>
        <p:grpSp>
          <p:nvGrpSpPr>
            <p:cNvPr name="Group 53" id="53"/>
            <p:cNvGrpSpPr/>
            <p:nvPr/>
          </p:nvGrpSpPr>
          <p:grpSpPr>
            <a:xfrm rot="0">
              <a:off x="769916" y="0"/>
              <a:ext cx="3735508" cy="3735508"/>
              <a:chOff x="0" y="0"/>
              <a:chExt cx="6350000" cy="6350000"/>
            </a:xfrm>
          </p:grpSpPr>
          <p:sp>
            <p:nvSpPr>
              <p:cNvPr name="Freeform 54" id="5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55" id="55"/>
            <p:cNvGrpSpPr/>
            <p:nvPr/>
          </p:nvGrpSpPr>
          <p:grpSpPr>
            <a:xfrm rot="0">
              <a:off x="880376" y="110467"/>
              <a:ext cx="3514589" cy="3514575"/>
              <a:chOff x="0" y="0"/>
              <a:chExt cx="6350000" cy="6349975"/>
            </a:xfrm>
          </p:grpSpPr>
          <p:sp>
            <p:nvSpPr>
              <p:cNvPr name="Freeform 56" id="56"/>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42" t="0" r="-142" b="0"/>
                </a:stretch>
              </a:blipFill>
            </p:spPr>
          </p:sp>
        </p:grpSp>
        <p:sp>
          <p:nvSpPr>
            <p:cNvPr name="TextBox 57" id="57"/>
            <p:cNvSpPr txBox="true"/>
            <p:nvPr/>
          </p:nvSpPr>
          <p:spPr>
            <a:xfrm rot="0">
              <a:off x="0" y="3844507"/>
              <a:ext cx="5171642" cy="350927"/>
            </a:xfrm>
            <a:prstGeom prst="rect">
              <a:avLst/>
            </a:prstGeom>
          </p:spPr>
          <p:txBody>
            <a:bodyPr anchor="t" rtlCol="false" tIns="0" lIns="0" bIns="0" rIns="0">
              <a:spAutoFit/>
            </a:bodyPr>
            <a:lstStyle/>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Sundiata Cha-Jua</a:t>
              </a:r>
            </a:p>
          </p:txBody>
        </p:sp>
      </p:grpSp>
      <p:grpSp>
        <p:nvGrpSpPr>
          <p:cNvPr name="Group 58" id="58"/>
          <p:cNvGrpSpPr/>
          <p:nvPr/>
        </p:nvGrpSpPr>
        <p:grpSpPr>
          <a:xfrm rot="0">
            <a:off x="5513181" y="6215521"/>
            <a:ext cx="3878731" cy="3146575"/>
            <a:chOff x="0" y="0"/>
            <a:chExt cx="5171642" cy="4195434"/>
          </a:xfrm>
        </p:grpSpPr>
        <p:grpSp>
          <p:nvGrpSpPr>
            <p:cNvPr name="Group 59" id="59"/>
            <p:cNvGrpSpPr/>
            <p:nvPr/>
          </p:nvGrpSpPr>
          <p:grpSpPr>
            <a:xfrm rot="0">
              <a:off x="769916" y="0"/>
              <a:ext cx="3735508" cy="3735508"/>
              <a:chOff x="0" y="0"/>
              <a:chExt cx="6350000" cy="6350000"/>
            </a:xfrm>
          </p:grpSpPr>
          <p:sp>
            <p:nvSpPr>
              <p:cNvPr name="Freeform 60" id="6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61" id="61"/>
            <p:cNvGrpSpPr/>
            <p:nvPr/>
          </p:nvGrpSpPr>
          <p:grpSpPr>
            <a:xfrm rot="0">
              <a:off x="880376" y="110467"/>
              <a:ext cx="3514589" cy="3514575"/>
              <a:chOff x="0" y="0"/>
              <a:chExt cx="6350000" cy="6349975"/>
            </a:xfrm>
          </p:grpSpPr>
          <p:sp>
            <p:nvSpPr>
              <p:cNvPr name="Freeform 62" id="62"/>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0" t="-2338" r="0" b="-36201"/>
                </a:stretch>
              </a:blipFill>
            </p:spPr>
          </p:sp>
        </p:grpSp>
        <p:sp>
          <p:nvSpPr>
            <p:cNvPr name="TextBox 63" id="63"/>
            <p:cNvSpPr txBox="true"/>
            <p:nvPr/>
          </p:nvSpPr>
          <p:spPr>
            <a:xfrm rot="0">
              <a:off x="0" y="3844507"/>
              <a:ext cx="5171642" cy="350927"/>
            </a:xfrm>
            <a:prstGeom prst="rect">
              <a:avLst/>
            </a:prstGeom>
          </p:spPr>
          <p:txBody>
            <a:bodyPr anchor="t" rtlCol="false" tIns="0" lIns="0" bIns="0" rIns="0">
              <a:spAutoFit/>
            </a:bodyPr>
            <a:lstStyle/>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Lopez Matthews</a:t>
              </a:r>
            </a:p>
          </p:txBody>
        </p:sp>
      </p:grpSp>
      <p:grpSp>
        <p:nvGrpSpPr>
          <p:cNvPr name="Group 64" id="64"/>
          <p:cNvGrpSpPr/>
          <p:nvPr/>
        </p:nvGrpSpPr>
        <p:grpSpPr>
          <a:xfrm rot="0">
            <a:off x="-463119" y="6215521"/>
            <a:ext cx="3878731" cy="3146575"/>
            <a:chOff x="0" y="0"/>
            <a:chExt cx="5171642" cy="4195434"/>
          </a:xfrm>
        </p:grpSpPr>
        <p:grpSp>
          <p:nvGrpSpPr>
            <p:cNvPr name="Group 65" id="65"/>
            <p:cNvGrpSpPr/>
            <p:nvPr/>
          </p:nvGrpSpPr>
          <p:grpSpPr>
            <a:xfrm rot="0">
              <a:off x="769916" y="0"/>
              <a:ext cx="3735508" cy="3735508"/>
              <a:chOff x="0" y="0"/>
              <a:chExt cx="6350000" cy="6350000"/>
            </a:xfrm>
          </p:grpSpPr>
          <p:sp>
            <p:nvSpPr>
              <p:cNvPr name="Freeform 66" id="6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DBCE7"/>
              </a:solidFill>
            </p:spPr>
          </p:sp>
        </p:grpSp>
        <p:grpSp>
          <p:nvGrpSpPr>
            <p:cNvPr name="Group 67" id="67"/>
            <p:cNvGrpSpPr/>
            <p:nvPr/>
          </p:nvGrpSpPr>
          <p:grpSpPr>
            <a:xfrm rot="0">
              <a:off x="880376" y="110467"/>
              <a:ext cx="3514589" cy="3514575"/>
              <a:chOff x="0" y="0"/>
              <a:chExt cx="6350000" cy="6349975"/>
            </a:xfrm>
          </p:grpSpPr>
          <p:sp>
            <p:nvSpPr>
              <p:cNvPr name="Freeform 68" id="6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0" t="-2321" r="0" b="-22678"/>
                </a:stretch>
              </a:blipFill>
            </p:spPr>
          </p:sp>
        </p:grpSp>
        <p:sp>
          <p:nvSpPr>
            <p:cNvPr name="TextBox 69" id="69"/>
            <p:cNvSpPr txBox="true"/>
            <p:nvPr/>
          </p:nvSpPr>
          <p:spPr>
            <a:xfrm rot="0">
              <a:off x="0" y="3844507"/>
              <a:ext cx="5171642" cy="350927"/>
            </a:xfrm>
            <a:prstGeom prst="rect">
              <a:avLst/>
            </a:prstGeom>
          </p:spPr>
          <p:txBody>
            <a:bodyPr anchor="t" rtlCol="false" tIns="0" lIns="0" bIns="0" rIns="0">
              <a:spAutoFit/>
            </a:bodyPr>
            <a:lstStyle/>
            <a:p>
              <a:pPr algn="ctr">
                <a:lnSpc>
                  <a:spcPts val="2269"/>
                </a:lnSpc>
                <a:spcBef>
                  <a:spcPct val="0"/>
                </a:spcBef>
              </a:pPr>
              <a:r>
                <a:rPr lang="en-US" b="true" sz="1620" spc="32">
                  <a:solidFill>
                    <a:srgbClr val="003366"/>
                  </a:solidFill>
                  <a:latin typeface="Garet 1 Ultra-Bold"/>
                  <a:ea typeface="Garet 1 Ultra-Bold"/>
                  <a:cs typeface="Garet 1 Ultra-Bold"/>
                  <a:sym typeface="Garet 1 Ultra-Bold"/>
                </a:rPr>
                <a:t>Crystal Moten</a:t>
              </a:r>
            </a:p>
          </p:txBody>
        </p:sp>
      </p:grpSp>
    </p:spTree>
  </p:cSld>
  <p:clrMapOvr>
    <a:masterClrMapping/>
  </p:clrMapOvr>
</p:sld>
</file>

<file path=ppt/slides/slide52.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80542"/>
            <a:ext cx="18288000" cy="145732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NEW BUSINESS</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76900"/>
            <a:ext cx="18270186" cy="903472"/>
          </a:xfrm>
          <a:prstGeom prst="rect">
            <a:avLst/>
          </a:prstGeom>
        </p:spPr>
        <p:txBody>
          <a:bodyPr anchor="t" rtlCol="false" tIns="0" lIns="0" bIns="0" rIns="0">
            <a:spAutoFit/>
          </a:bodyPr>
          <a:lstStyle/>
          <a:p>
            <a:pPr algn="ctr">
              <a:lnSpc>
                <a:spcPts val="7420"/>
              </a:lnSpc>
            </a:pPr>
            <a:r>
              <a:rPr lang="en-US" b="true" sz="5300">
                <a:solidFill>
                  <a:srgbClr val="C18A2D"/>
                </a:solidFill>
                <a:latin typeface="Garet 1 Bold"/>
                <a:ea typeface="Garet 1 Bold"/>
                <a:cs typeface="Garet 1 Bold"/>
                <a:sym typeface="Garet 1 Bold"/>
              </a:rPr>
              <a:t>W. MARVIN DULANEY, PRESIDENT OF ASALH</a:t>
            </a:r>
          </a:p>
        </p:txBody>
      </p:sp>
    </p:spTree>
  </p:cSld>
  <p:clrMapOvr>
    <a:masterClrMapping/>
  </p:clrMapOvr>
</p:sld>
</file>

<file path=ppt/slides/slide53.xml><?xml version="1.0" encoding="utf-8"?>
<p:sld xmlns:p="http://schemas.openxmlformats.org/presentationml/2006/main" xmlns:a="http://schemas.openxmlformats.org/drawingml/2006/main">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80542"/>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ADJOURNMENT</a:t>
            </a:r>
          </a:p>
          <a:p>
            <a:pPr algn="ctr">
              <a:lnSpc>
                <a:spcPts val="11519"/>
              </a:lnSpc>
            </a:pP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76900"/>
            <a:ext cx="18270186" cy="2770108"/>
          </a:xfrm>
          <a:prstGeom prst="rect">
            <a:avLst/>
          </a:prstGeom>
        </p:spPr>
        <p:txBody>
          <a:bodyPr anchor="t" rtlCol="false" tIns="0" lIns="0" bIns="0" rIns="0">
            <a:spAutoFit/>
          </a:bodyPr>
          <a:lstStyle/>
          <a:p>
            <a:pPr algn="ctr">
              <a:lnSpc>
                <a:spcPts val="7420"/>
              </a:lnSpc>
            </a:pPr>
            <a:r>
              <a:rPr lang="en-US" b="true" sz="5300">
                <a:solidFill>
                  <a:srgbClr val="C18A2D"/>
                </a:solidFill>
                <a:latin typeface="Garet 1 Bold"/>
                <a:ea typeface="Garet 1 Bold"/>
                <a:cs typeface="Garet 1 Bold"/>
                <a:sym typeface="Garet 1 Bold"/>
              </a:rPr>
              <a:t>THE NEXT ASALH ANNUAL MEETING IS SEPTEMBER 24-28, 2025, AT THE </a:t>
            </a:r>
            <a:r>
              <a:rPr lang="en-US" b="true" sz="5300">
                <a:solidFill>
                  <a:srgbClr val="C18A2D"/>
                </a:solidFill>
                <a:latin typeface="Garet 1 Bold"/>
                <a:ea typeface="Garet 1 Bold"/>
                <a:cs typeface="Garet 1 Bold"/>
                <a:sym typeface="Garet 1 Bold"/>
              </a:rPr>
              <a:t>Omni Atlanta Hotel at Centennial, in Atlanta, GA.</a:t>
            </a:r>
          </a:p>
        </p:txBody>
      </p:sp>
    </p:spTree>
  </p:cSld>
  <p:clrMapOvr>
    <a:masterClrMapping/>
  </p:clrMapOvr>
</p:sld>
</file>

<file path=ppt/slides/slide54.xml><?xml version="1.0" encoding="utf-8"?>
<p:sld xmlns:p="http://schemas.openxmlformats.org/presentationml/2006/main" xmlns:a="http://schemas.openxmlformats.org/drawingml/2006/main">
  <p:cSld>
    <p:bg>
      <p:bgPr>
        <a:solidFill>
          <a:srgbClr val="F8F4EB"/>
        </a:solidFill>
      </p:bgPr>
    </p:bg>
    <p:spTree>
      <p:nvGrpSpPr>
        <p:cNvPr id="1" name=""/>
        <p:cNvGrpSpPr/>
        <p:nvPr/>
      </p:nvGrpSpPr>
      <p:grpSpPr>
        <a:xfrm>
          <a:off x="0" y="0"/>
          <a:ext cx="0" cy="0"/>
          <a:chOff x="0" y="0"/>
          <a:chExt cx="0" cy="0"/>
        </a:xfrm>
      </p:grpSpPr>
      <p:sp>
        <p:nvSpPr>
          <p:cNvPr name="TextBox 2" id="2"/>
          <p:cNvSpPr txBox="true"/>
          <p:nvPr/>
        </p:nvSpPr>
        <p:spPr>
          <a:xfrm rot="0">
            <a:off x="951224" y="1404232"/>
            <a:ext cx="16385552" cy="1732280"/>
          </a:xfrm>
          <a:prstGeom prst="rect">
            <a:avLst/>
          </a:prstGeom>
        </p:spPr>
        <p:txBody>
          <a:bodyPr anchor="t" rtlCol="false" tIns="0" lIns="0" bIns="0" rIns="0">
            <a:spAutoFit/>
          </a:bodyPr>
          <a:lstStyle/>
          <a:p>
            <a:pPr algn="ctr">
              <a:lnSpc>
                <a:spcPts val="6699"/>
              </a:lnSpc>
            </a:pPr>
            <a:r>
              <a:rPr lang="en-US" sz="6699">
                <a:solidFill>
                  <a:srgbClr val="003366"/>
                </a:solidFill>
                <a:latin typeface="Brooklyn Samuels W00 No5 Fat"/>
                <a:ea typeface="Brooklyn Samuels W00 No5 Fat"/>
                <a:cs typeface="Brooklyn Samuels W00 No5 Fat"/>
                <a:sym typeface="Brooklyn Samuels W00 No5 Fat"/>
              </a:rPr>
              <a:t>REMEMBRANCE OF OUR ASALH MEMBERS AND LOVED ONES</a:t>
            </a:r>
          </a:p>
        </p:txBody>
      </p:sp>
      <p:sp>
        <p:nvSpPr>
          <p:cNvPr name="TextBox 3" id="3"/>
          <p:cNvSpPr txBox="true"/>
          <p:nvPr/>
        </p:nvSpPr>
        <p:spPr>
          <a:xfrm rot="0">
            <a:off x="1028700" y="4143880"/>
            <a:ext cx="5410200" cy="3770052"/>
          </a:xfrm>
          <a:prstGeom prst="rect">
            <a:avLst/>
          </a:prstGeom>
        </p:spPr>
        <p:txBody>
          <a:bodyPr anchor="t" rtlCol="false" tIns="0" lIns="0" bIns="0" rIns="0">
            <a:spAutoFit/>
          </a:bodyPr>
          <a:lstStyle/>
          <a:p>
            <a:pPr algn="ctr">
              <a:lnSpc>
                <a:spcPts val="3738"/>
              </a:lnSpc>
            </a:pPr>
            <a:r>
              <a:rPr lang="en-US" sz="2492" spc="49">
                <a:solidFill>
                  <a:srgbClr val="000000"/>
                </a:solidFill>
                <a:latin typeface="EB Garamond"/>
                <a:ea typeface="EB Garamond"/>
                <a:cs typeface="EB Garamond"/>
                <a:sym typeface="EB Garamond"/>
              </a:rPr>
              <a:t>Burrell, Rev. Joan Hamilton Crawford</a:t>
            </a:r>
          </a:p>
          <a:p>
            <a:pPr algn="ctr">
              <a:lnSpc>
                <a:spcPts val="3738"/>
              </a:lnSpc>
            </a:pPr>
            <a:r>
              <a:rPr lang="en-US" sz="2492" spc="49">
                <a:solidFill>
                  <a:srgbClr val="000000"/>
                </a:solidFill>
                <a:latin typeface="EB Garamond"/>
                <a:ea typeface="EB Garamond"/>
                <a:cs typeface="EB Garamond"/>
                <a:sym typeface="EB Garamond"/>
              </a:rPr>
              <a:t>Ford, John L., Sr.</a:t>
            </a:r>
          </a:p>
          <a:p>
            <a:pPr algn="ctr">
              <a:lnSpc>
                <a:spcPts val="3738"/>
              </a:lnSpc>
            </a:pPr>
            <a:r>
              <a:rPr lang="en-US" sz="2492" spc="49">
                <a:solidFill>
                  <a:srgbClr val="000000"/>
                </a:solidFill>
                <a:latin typeface="EB Garamond"/>
                <a:ea typeface="EB Garamond"/>
                <a:cs typeface="EB Garamond"/>
                <a:sym typeface="EB Garamond"/>
              </a:rPr>
              <a:t>Guilford, Virginia B.</a:t>
            </a:r>
          </a:p>
          <a:p>
            <a:pPr algn="ctr">
              <a:lnSpc>
                <a:spcPts val="3738"/>
              </a:lnSpc>
            </a:pPr>
            <a:r>
              <a:rPr lang="en-US" sz="2492" spc="49">
                <a:solidFill>
                  <a:srgbClr val="000000"/>
                </a:solidFill>
                <a:latin typeface="EB Garamond"/>
                <a:ea typeface="EB Garamond"/>
                <a:cs typeface="EB Garamond"/>
                <a:sym typeface="EB Garamond"/>
              </a:rPr>
              <a:t>Haney-Galvin, Edith</a:t>
            </a:r>
          </a:p>
          <a:p>
            <a:pPr algn="ctr">
              <a:lnSpc>
                <a:spcPts val="3738"/>
              </a:lnSpc>
            </a:pPr>
            <a:r>
              <a:rPr lang="en-US" sz="2492" spc="49">
                <a:solidFill>
                  <a:srgbClr val="000000"/>
                </a:solidFill>
                <a:latin typeface="EB Garamond"/>
                <a:ea typeface="EB Garamond"/>
                <a:cs typeface="EB Garamond"/>
                <a:sym typeface="EB Garamond"/>
              </a:rPr>
              <a:t>Hardin, Philip Jason</a:t>
            </a:r>
          </a:p>
          <a:p>
            <a:pPr algn="ctr">
              <a:lnSpc>
                <a:spcPts val="3738"/>
              </a:lnSpc>
            </a:pPr>
            <a:r>
              <a:rPr lang="en-US" sz="2492" spc="49">
                <a:solidFill>
                  <a:srgbClr val="000000"/>
                </a:solidFill>
                <a:latin typeface="EB Garamond"/>
                <a:ea typeface="EB Garamond"/>
                <a:cs typeface="EB Garamond"/>
                <a:sym typeface="EB Garamond"/>
              </a:rPr>
              <a:t>Israel, Abinadab</a:t>
            </a:r>
          </a:p>
          <a:p>
            <a:pPr algn="ctr">
              <a:lnSpc>
                <a:spcPts val="3738"/>
              </a:lnSpc>
            </a:pPr>
            <a:r>
              <a:rPr lang="en-US" sz="2492" spc="49">
                <a:solidFill>
                  <a:srgbClr val="000000"/>
                </a:solidFill>
                <a:latin typeface="EB Garamond"/>
                <a:ea typeface="EB Garamond"/>
                <a:cs typeface="EB Garamond"/>
                <a:sym typeface="EB Garamond"/>
              </a:rPr>
              <a:t>Jirran, Raymond</a:t>
            </a:r>
          </a:p>
          <a:p>
            <a:pPr algn="ctr">
              <a:lnSpc>
                <a:spcPts val="3738"/>
              </a:lnSpc>
            </a:pPr>
            <a:r>
              <a:rPr lang="en-US" sz="2492" spc="49">
                <a:solidFill>
                  <a:srgbClr val="000000"/>
                </a:solidFill>
                <a:latin typeface="EB Garamond"/>
                <a:ea typeface="EB Garamond"/>
                <a:cs typeface="EB Garamond"/>
                <a:sym typeface="EB Garamond"/>
              </a:rPr>
              <a:t>Lee, Marie Dunlap</a:t>
            </a:r>
          </a:p>
        </p:txBody>
      </p:sp>
      <p:sp>
        <p:nvSpPr>
          <p:cNvPr name="TextBox 4" id="4"/>
          <p:cNvSpPr txBox="true"/>
          <p:nvPr/>
        </p:nvSpPr>
        <p:spPr>
          <a:xfrm rot="0">
            <a:off x="6438900" y="4143880"/>
            <a:ext cx="5410200" cy="3770052"/>
          </a:xfrm>
          <a:prstGeom prst="rect">
            <a:avLst/>
          </a:prstGeom>
        </p:spPr>
        <p:txBody>
          <a:bodyPr anchor="t" rtlCol="false" tIns="0" lIns="0" bIns="0" rIns="0">
            <a:spAutoFit/>
          </a:bodyPr>
          <a:lstStyle/>
          <a:p>
            <a:pPr algn="ctr">
              <a:lnSpc>
                <a:spcPts val="3738"/>
              </a:lnSpc>
            </a:pPr>
            <a:r>
              <a:rPr lang="en-US" sz="2492" spc="49">
                <a:solidFill>
                  <a:srgbClr val="000000"/>
                </a:solidFill>
                <a:latin typeface="EB Garamond"/>
                <a:ea typeface="EB Garamond"/>
                <a:cs typeface="EB Garamond"/>
                <a:sym typeface="EB Garamond"/>
              </a:rPr>
              <a:t>Lewis, Elnora E.</a:t>
            </a:r>
          </a:p>
          <a:p>
            <a:pPr algn="ctr">
              <a:lnSpc>
                <a:spcPts val="3738"/>
              </a:lnSpc>
            </a:pPr>
            <a:r>
              <a:rPr lang="en-US" sz="2492" spc="49">
                <a:solidFill>
                  <a:srgbClr val="000000"/>
                </a:solidFill>
                <a:latin typeface="EB Garamond"/>
                <a:ea typeface="EB Garamond"/>
                <a:cs typeface="EB Garamond"/>
                <a:sym typeface="EB Garamond"/>
              </a:rPr>
              <a:t>Lucas, Myrtle Marie</a:t>
            </a:r>
          </a:p>
          <a:p>
            <a:pPr algn="ctr">
              <a:lnSpc>
                <a:spcPts val="3738"/>
              </a:lnSpc>
            </a:pPr>
            <a:r>
              <a:rPr lang="en-US" sz="2492" spc="49">
                <a:solidFill>
                  <a:srgbClr val="000000"/>
                </a:solidFill>
                <a:latin typeface="EB Garamond"/>
                <a:ea typeface="EB Garamond"/>
                <a:cs typeface="EB Garamond"/>
                <a:sym typeface="EB Garamond"/>
              </a:rPr>
              <a:t>Madison, Joe</a:t>
            </a:r>
          </a:p>
          <a:p>
            <a:pPr algn="ctr">
              <a:lnSpc>
                <a:spcPts val="3738"/>
              </a:lnSpc>
            </a:pPr>
            <a:r>
              <a:rPr lang="en-US" sz="2492" spc="49">
                <a:solidFill>
                  <a:srgbClr val="000000"/>
                </a:solidFill>
                <a:latin typeface="EB Garamond"/>
                <a:ea typeface="EB Garamond"/>
                <a:cs typeface="EB Garamond"/>
                <a:sym typeface="EB Garamond"/>
              </a:rPr>
              <a:t>Ojoyo, Khamil L.</a:t>
            </a:r>
          </a:p>
          <a:p>
            <a:pPr algn="ctr">
              <a:lnSpc>
                <a:spcPts val="3738"/>
              </a:lnSpc>
            </a:pPr>
            <a:r>
              <a:rPr lang="en-US" sz="2492" spc="49">
                <a:solidFill>
                  <a:srgbClr val="000000"/>
                </a:solidFill>
                <a:latin typeface="EB Garamond"/>
                <a:ea typeface="EB Garamond"/>
                <a:cs typeface="EB Garamond"/>
                <a:sym typeface="EB Garamond"/>
              </a:rPr>
              <a:t>Rambo, Ruth</a:t>
            </a:r>
          </a:p>
          <a:p>
            <a:pPr algn="ctr">
              <a:lnSpc>
                <a:spcPts val="3738"/>
              </a:lnSpc>
            </a:pPr>
            <a:r>
              <a:rPr lang="en-US" sz="2492" spc="49">
                <a:solidFill>
                  <a:srgbClr val="000000"/>
                </a:solidFill>
                <a:latin typeface="EB Garamond"/>
                <a:ea typeface="EB Garamond"/>
                <a:cs typeface="EB Garamond"/>
                <a:sym typeface="EB Garamond"/>
              </a:rPr>
              <a:t>Rawling, Elizabeth Miller</a:t>
            </a:r>
          </a:p>
          <a:p>
            <a:pPr algn="ctr">
              <a:lnSpc>
                <a:spcPts val="3738"/>
              </a:lnSpc>
            </a:pPr>
            <a:r>
              <a:rPr lang="en-US" sz="2492" spc="49">
                <a:solidFill>
                  <a:srgbClr val="000000"/>
                </a:solidFill>
                <a:latin typeface="EB Garamond"/>
                <a:ea typeface="EB Garamond"/>
                <a:cs typeface="EB Garamond"/>
                <a:sym typeface="EB Garamond"/>
              </a:rPr>
              <a:t>Reagon, Bernice Johnson </a:t>
            </a:r>
          </a:p>
          <a:p>
            <a:pPr algn="ctr">
              <a:lnSpc>
                <a:spcPts val="3738"/>
              </a:lnSpc>
            </a:pPr>
            <a:r>
              <a:rPr lang="en-US" sz="2492" spc="49">
                <a:solidFill>
                  <a:srgbClr val="000000"/>
                </a:solidFill>
                <a:latin typeface="EB Garamond"/>
                <a:ea typeface="EB Garamond"/>
                <a:cs typeface="EB Garamond"/>
                <a:sym typeface="EB Garamond"/>
              </a:rPr>
              <a:t>Scurry, Nathaniel “Nat”</a:t>
            </a:r>
          </a:p>
        </p:txBody>
      </p:sp>
      <p:sp>
        <p:nvSpPr>
          <p:cNvPr name="TextBox 5" id="5"/>
          <p:cNvSpPr txBox="true"/>
          <p:nvPr/>
        </p:nvSpPr>
        <p:spPr>
          <a:xfrm rot="0">
            <a:off x="11849100" y="4143880"/>
            <a:ext cx="5410200" cy="4244844"/>
          </a:xfrm>
          <a:prstGeom prst="rect">
            <a:avLst/>
          </a:prstGeom>
        </p:spPr>
        <p:txBody>
          <a:bodyPr anchor="t" rtlCol="false" tIns="0" lIns="0" bIns="0" rIns="0">
            <a:spAutoFit/>
          </a:bodyPr>
          <a:lstStyle/>
          <a:p>
            <a:pPr algn="ctr">
              <a:lnSpc>
                <a:spcPts val="3738"/>
              </a:lnSpc>
            </a:pPr>
            <a:r>
              <a:rPr lang="en-US" sz="2492" spc="49">
                <a:solidFill>
                  <a:srgbClr val="000000"/>
                </a:solidFill>
                <a:latin typeface="EB Garamond"/>
                <a:ea typeface="EB Garamond"/>
                <a:cs typeface="EB Garamond"/>
                <a:sym typeface="EB Garamond"/>
              </a:rPr>
              <a:t>Stalling, Kenneth “Kokayi: Jr.</a:t>
            </a:r>
          </a:p>
          <a:p>
            <a:pPr algn="ctr">
              <a:lnSpc>
                <a:spcPts val="3738"/>
              </a:lnSpc>
            </a:pPr>
            <a:r>
              <a:rPr lang="en-US" sz="2492" spc="49">
                <a:solidFill>
                  <a:srgbClr val="000000"/>
                </a:solidFill>
                <a:latin typeface="EB Garamond"/>
                <a:ea typeface="EB Garamond"/>
                <a:cs typeface="EB Garamond"/>
                <a:sym typeface="EB Garamond"/>
              </a:rPr>
              <a:t>Strickland, William “Bill”</a:t>
            </a:r>
          </a:p>
          <a:p>
            <a:pPr algn="ctr">
              <a:lnSpc>
                <a:spcPts val="3738"/>
              </a:lnSpc>
            </a:pPr>
            <a:r>
              <a:rPr lang="en-US" sz="2492" spc="49">
                <a:solidFill>
                  <a:srgbClr val="000000"/>
                </a:solidFill>
                <a:latin typeface="EB Garamond"/>
                <a:ea typeface="EB Garamond"/>
                <a:cs typeface="EB Garamond"/>
                <a:sym typeface="EB Garamond"/>
              </a:rPr>
              <a:t>Tabor, Connie</a:t>
            </a:r>
          </a:p>
          <a:p>
            <a:pPr algn="ctr">
              <a:lnSpc>
                <a:spcPts val="3738"/>
              </a:lnSpc>
            </a:pPr>
            <a:r>
              <a:rPr lang="en-US" sz="2492" spc="49">
                <a:solidFill>
                  <a:srgbClr val="000000"/>
                </a:solidFill>
                <a:latin typeface="EB Garamond"/>
                <a:ea typeface="EB Garamond"/>
                <a:cs typeface="EB Garamond"/>
                <a:sym typeface="EB Garamond"/>
              </a:rPr>
              <a:t>Taylor, Frazine</a:t>
            </a:r>
          </a:p>
          <a:p>
            <a:pPr algn="ctr">
              <a:lnSpc>
                <a:spcPts val="3738"/>
              </a:lnSpc>
            </a:pPr>
            <a:r>
              <a:rPr lang="en-US" sz="2492" spc="49">
                <a:solidFill>
                  <a:srgbClr val="000000"/>
                </a:solidFill>
                <a:latin typeface="EB Garamond"/>
                <a:ea typeface="EB Garamond"/>
                <a:cs typeface="EB Garamond"/>
                <a:sym typeface="EB Garamond"/>
              </a:rPr>
              <a:t>Taylor, Mattie I.</a:t>
            </a:r>
          </a:p>
          <a:p>
            <a:pPr algn="ctr">
              <a:lnSpc>
                <a:spcPts val="3738"/>
              </a:lnSpc>
            </a:pPr>
            <a:r>
              <a:rPr lang="en-US" sz="2492" spc="49">
                <a:solidFill>
                  <a:srgbClr val="000000"/>
                </a:solidFill>
                <a:latin typeface="EB Garamond"/>
                <a:ea typeface="EB Garamond"/>
                <a:cs typeface="EB Garamond"/>
                <a:sym typeface="EB Garamond"/>
              </a:rPr>
              <a:t>Trower-Subira, George</a:t>
            </a:r>
          </a:p>
          <a:p>
            <a:pPr algn="ctr">
              <a:lnSpc>
                <a:spcPts val="3738"/>
              </a:lnSpc>
            </a:pPr>
            <a:r>
              <a:rPr lang="en-US" sz="2492" spc="49">
                <a:solidFill>
                  <a:srgbClr val="000000"/>
                </a:solidFill>
                <a:latin typeface="EB Garamond"/>
                <a:ea typeface="EB Garamond"/>
                <a:cs typeface="EB Garamond"/>
                <a:sym typeface="EB Garamond"/>
              </a:rPr>
              <a:t>Ware, Donald Russell</a:t>
            </a:r>
          </a:p>
          <a:p>
            <a:pPr algn="ctr">
              <a:lnSpc>
                <a:spcPts val="3738"/>
              </a:lnSpc>
            </a:pPr>
            <a:r>
              <a:rPr lang="en-US" sz="2492" spc="49">
                <a:solidFill>
                  <a:srgbClr val="000000"/>
                </a:solidFill>
                <a:latin typeface="EB Garamond"/>
                <a:ea typeface="EB Garamond"/>
                <a:cs typeface="EB Garamond"/>
                <a:sym typeface="EB Garamond"/>
              </a:rPr>
              <a:t>Washington, Emanual</a:t>
            </a:r>
          </a:p>
          <a:p>
            <a:pPr algn="ctr">
              <a:lnSpc>
                <a:spcPts val="3738"/>
              </a:lnSpc>
            </a:pPr>
            <a:r>
              <a:rPr lang="en-US" sz="2492" spc="49">
                <a:solidFill>
                  <a:srgbClr val="000000"/>
                </a:solidFill>
                <a:latin typeface="EB Garamond"/>
                <a:ea typeface="EB Garamond"/>
                <a:cs typeface="EB Garamond"/>
                <a:sym typeface="EB Garamond"/>
              </a:rPr>
              <a:t>Washington, Ruth Helen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1905000"/>
            <a:ext cx="18288000" cy="2914385"/>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EXECUTIVE COUNCIL </a:t>
            </a:r>
          </a:p>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 Roll Call</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67375"/>
            <a:ext cx="18270186" cy="1028667"/>
          </a:xfrm>
          <a:prstGeom prst="rect">
            <a:avLst/>
          </a:prstGeom>
        </p:spPr>
        <p:txBody>
          <a:bodyPr anchor="t" rtlCol="false" tIns="0" lIns="0" bIns="0" rIns="0">
            <a:spAutoFit/>
          </a:bodyPr>
          <a:lstStyle/>
          <a:p>
            <a:pPr algn="ctr">
              <a:lnSpc>
                <a:spcPts val="8400"/>
              </a:lnSpc>
            </a:pPr>
            <a:r>
              <a:rPr lang="en-US" b="true" sz="6000">
                <a:solidFill>
                  <a:srgbClr val="C18A2D"/>
                </a:solidFill>
                <a:latin typeface="Garet 1 Ultra-Bold"/>
                <a:ea typeface="Garet 1 Ultra-Bold"/>
                <a:cs typeface="Garet 1 Ultra-Bold"/>
                <a:sym typeface="Garet 1 Ultra-Bold"/>
                <a:hlinkClick r:id="rId2" tooltip="https://asalh.org/the-vote-a-call-to-action-with-dr-evelyn-brooks-higginbotham/"/>
              </a:rPr>
              <a:t>KAYE WHITEHEAD, SECRETARY OF ASALH</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1457193"/>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ADOPTION OF THE AGENDA</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76900"/>
            <a:ext cx="18270186" cy="963652"/>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Ultra-Bold"/>
                <a:ea typeface="Garet 1 Ultra-Bold"/>
                <a:cs typeface="Garet 1 Ultra-Bold"/>
                <a:sym typeface="Garet 1 Ultra-Bold"/>
                <a:hlinkClick r:id="rId2" tooltip="https://asalh.org/the-vote-a-call-to-action-with-dr-evelyn-brooks-higginbotham/"/>
              </a:rPr>
              <a:t>W. MARVIN DULANEY, PRESIDENT OF ASALH</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477237" y="0"/>
            <a:ext cx="19702035" cy="1905000"/>
            <a:chOff x="0" y="0"/>
            <a:chExt cx="5189013" cy="501728"/>
          </a:xfrm>
        </p:grpSpPr>
        <p:sp>
          <p:nvSpPr>
            <p:cNvPr name="Freeform 3" id="3"/>
            <p:cNvSpPr/>
            <p:nvPr/>
          </p:nvSpPr>
          <p:spPr>
            <a:xfrm flipH="false" flipV="false" rot="0">
              <a:off x="0" y="0"/>
              <a:ext cx="5189014" cy="501728"/>
            </a:xfrm>
            <a:custGeom>
              <a:avLst/>
              <a:gdLst/>
              <a:ahLst/>
              <a:cxnLst/>
              <a:rect r="r" b="b" t="t" l="l"/>
              <a:pathLst>
                <a:path h="501728" w="5189014">
                  <a:moveTo>
                    <a:pt x="0" y="0"/>
                  </a:moveTo>
                  <a:lnTo>
                    <a:pt x="5189014" y="0"/>
                  </a:lnTo>
                  <a:lnTo>
                    <a:pt x="5189014" y="501728"/>
                  </a:lnTo>
                  <a:lnTo>
                    <a:pt x="0" y="501728"/>
                  </a:lnTo>
                  <a:close/>
                </a:path>
              </a:pathLst>
            </a:custGeom>
            <a:solidFill>
              <a:srgbClr val="003366"/>
            </a:solidFill>
          </p:spPr>
        </p:sp>
        <p:sp>
          <p:nvSpPr>
            <p:cNvPr name="TextBox 4" id="4"/>
            <p:cNvSpPr txBox="true"/>
            <p:nvPr/>
          </p:nvSpPr>
          <p:spPr>
            <a:xfrm>
              <a:off x="0" y="-123825"/>
              <a:ext cx="5189013" cy="625553"/>
            </a:xfrm>
            <a:prstGeom prst="rect">
              <a:avLst/>
            </a:prstGeom>
          </p:spPr>
          <p:txBody>
            <a:bodyPr anchor="ctr" rtlCol="false" tIns="50800" lIns="50800" bIns="50800" rIns="50800"/>
            <a:lstStyle/>
            <a:p>
              <a:pPr algn="ctr">
                <a:lnSpc>
                  <a:spcPts val="3419"/>
                </a:lnSpc>
              </a:pPr>
            </a:p>
          </p:txBody>
        </p:sp>
      </p:grpSp>
      <p:sp>
        <p:nvSpPr>
          <p:cNvPr name="AutoShape 5" id="5"/>
          <p:cNvSpPr/>
          <p:nvPr/>
        </p:nvSpPr>
        <p:spPr>
          <a:xfrm>
            <a:off x="-359333" y="1905000"/>
            <a:ext cx="19006666" cy="0"/>
          </a:xfrm>
          <a:prstGeom prst="line">
            <a:avLst/>
          </a:prstGeom>
          <a:ln cap="flat" w="95250">
            <a:solidFill>
              <a:srgbClr val="239FDB"/>
            </a:solidFill>
            <a:prstDash val="solid"/>
            <a:headEnd type="none" len="sm" w="sm"/>
            <a:tailEnd type="none" len="sm" w="sm"/>
          </a:ln>
        </p:spPr>
      </p:sp>
      <p:sp>
        <p:nvSpPr>
          <p:cNvPr name="Freeform 6" id="6"/>
          <p:cNvSpPr/>
          <p:nvPr/>
        </p:nvSpPr>
        <p:spPr>
          <a:xfrm flipH="false" flipV="false" rot="0">
            <a:off x="4162896" y="2244445"/>
            <a:ext cx="9672732" cy="7705251"/>
          </a:xfrm>
          <a:custGeom>
            <a:avLst/>
            <a:gdLst/>
            <a:ahLst/>
            <a:cxnLst/>
            <a:rect r="r" b="b" t="t" l="l"/>
            <a:pathLst>
              <a:path h="7705251" w="9672732">
                <a:moveTo>
                  <a:pt x="0" y="0"/>
                </a:moveTo>
                <a:lnTo>
                  <a:pt x="9672732" y="0"/>
                </a:lnTo>
                <a:lnTo>
                  <a:pt x="9672732" y="7705251"/>
                </a:lnTo>
                <a:lnTo>
                  <a:pt x="0" y="7705251"/>
                </a:lnTo>
                <a:lnTo>
                  <a:pt x="0" y="0"/>
                </a:lnTo>
                <a:close/>
              </a:path>
            </a:pathLst>
          </a:custGeom>
          <a:blipFill>
            <a:blip r:embed="rId2"/>
            <a:stretch>
              <a:fillRect l="-22181" t="0" r="-19540" b="0"/>
            </a:stretch>
          </a:blipFill>
        </p:spPr>
      </p:sp>
      <p:sp>
        <p:nvSpPr>
          <p:cNvPr name="TextBox 7" id="7"/>
          <p:cNvSpPr txBox="true"/>
          <p:nvPr/>
        </p:nvSpPr>
        <p:spPr>
          <a:xfrm rot="0">
            <a:off x="0" y="57150"/>
            <a:ext cx="18288000" cy="1642044"/>
          </a:xfrm>
          <a:prstGeom prst="rect">
            <a:avLst/>
          </a:prstGeom>
        </p:spPr>
        <p:txBody>
          <a:bodyPr anchor="t" rtlCol="false" tIns="0" lIns="0" bIns="0" rIns="0">
            <a:spAutoFit/>
          </a:bodyPr>
          <a:lstStyle/>
          <a:p>
            <a:pPr algn="ctr">
              <a:lnSpc>
                <a:spcPts val="13439"/>
              </a:lnSpc>
            </a:pPr>
            <a:r>
              <a:rPr lang="en-US" sz="9600">
                <a:solidFill>
                  <a:srgbClr val="C18A2D"/>
                </a:solidFill>
                <a:latin typeface="Brooklyn Samuels W00 No5 Fat"/>
                <a:ea typeface="Brooklyn Samuels W00 No5 Fat"/>
                <a:cs typeface="Brooklyn Samuels W00 No5 Fat"/>
                <a:sym typeface="Brooklyn Samuels W00 No5 Fat"/>
              </a:rPr>
              <a:t>AGENDA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3366"/>
        </a:solidFill>
      </p:bgPr>
    </p:bg>
    <p:spTree>
      <p:nvGrpSpPr>
        <p:cNvPr id="1" name=""/>
        <p:cNvGrpSpPr/>
        <p:nvPr/>
      </p:nvGrpSpPr>
      <p:grpSpPr>
        <a:xfrm>
          <a:off x="0" y="0"/>
          <a:ext cx="0" cy="0"/>
          <a:chOff x="0" y="0"/>
          <a:chExt cx="0" cy="0"/>
        </a:xfrm>
      </p:grpSpPr>
      <p:sp>
        <p:nvSpPr>
          <p:cNvPr name="TextBox 2" id="2"/>
          <p:cNvSpPr txBox="true"/>
          <p:nvPr/>
        </p:nvSpPr>
        <p:spPr>
          <a:xfrm rot="0">
            <a:off x="0" y="3257417"/>
            <a:ext cx="18288000" cy="1457193"/>
          </a:xfrm>
          <a:prstGeom prst="rect">
            <a:avLst/>
          </a:prstGeom>
        </p:spPr>
        <p:txBody>
          <a:bodyPr anchor="t" rtlCol="false" tIns="0" lIns="0" bIns="0" rIns="0">
            <a:spAutoFit/>
          </a:bodyPr>
          <a:lstStyle/>
          <a:p>
            <a:pPr algn="ctr">
              <a:lnSpc>
                <a:spcPts val="11519"/>
              </a:lnSpc>
            </a:pPr>
            <a:r>
              <a:rPr lang="en-US" sz="9600">
                <a:solidFill>
                  <a:srgbClr val="239FDB"/>
                </a:solidFill>
                <a:latin typeface="Brooklyn Samuels W00 No5 Fat"/>
                <a:ea typeface="Brooklyn Samuels W00 No5 Fat"/>
                <a:cs typeface="Brooklyn Samuels W00 No5 Fat"/>
                <a:sym typeface="Brooklyn Samuels W00 No5 Fat"/>
              </a:rPr>
              <a:t>MOTION</a:t>
            </a:r>
          </a:p>
        </p:txBody>
      </p:sp>
      <p:grpSp>
        <p:nvGrpSpPr>
          <p:cNvPr name="Group 3" id="3"/>
          <p:cNvGrpSpPr/>
          <p:nvPr/>
        </p:nvGrpSpPr>
        <p:grpSpPr>
          <a:xfrm rot="0">
            <a:off x="5484733" y="4906403"/>
            <a:ext cx="7318534" cy="474194"/>
            <a:chOff x="0" y="0"/>
            <a:chExt cx="7840289" cy="508000"/>
          </a:xfrm>
        </p:grpSpPr>
        <p:sp>
          <p:nvSpPr>
            <p:cNvPr name="Freeform 4" id="4"/>
            <p:cNvSpPr/>
            <p:nvPr/>
          </p:nvSpPr>
          <p:spPr>
            <a:xfrm flipH="false" flipV="false" rot="0">
              <a:off x="0" y="215900"/>
              <a:ext cx="7840289" cy="76200"/>
            </a:xfrm>
            <a:custGeom>
              <a:avLst/>
              <a:gdLst/>
              <a:ahLst/>
              <a:cxnLst/>
              <a:rect r="r" b="b" t="t" l="l"/>
              <a:pathLst>
                <a:path h="76200" w="7840289">
                  <a:moveTo>
                    <a:pt x="0" y="0"/>
                  </a:moveTo>
                  <a:lnTo>
                    <a:pt x="7840289" y="0"/>
                  </a:lnTo>
                  <a:lnTo>
                    <a:pt x="7840289" y="76200"/>
                  </a:lnTo>
                  <a:lnTo>
                    <a:pt x="0" y="76200"/>
                  </a:lnTo>
                  <a:close/>
                </a:path>
              </a:pathLst>
            </a:custGeom>
            <a:solidFill>
              <a:srgbClr val="FFD93B"/>
            </a:solidFill>
          </p:spPr>
        </p:sp>
      </p:grpSp>
      <p:sp>
        <p:nvSpPr>
          <p:cNvPr name="TextBox 5" id="5"/>
          <p:cNvSpPr txBox="true"/>
          <p:nvPr/>
        </p:nvSpPr>
        <p:spPr>
          <a:xfrm rot="0">
            <a:off x="-8907" y="5676900"/>
            <a:ext cx="18270186" cy="1964769"/>
          </a:xfrm>
          <a:prstGeom prst="rect">
            <a:avLst/>
          </a:prstGeom>
        </p:spPr>
        <p:txBody>
          <a:bodyPr anchor="t" rtlCol="false" tIns="0" lIns="0" bIns="0" rIns="0">
            <a:spAutoFit/>
          </a:bodyPr>
          <a:lstStyle/>
          <a:p>
            <a:pPr algn="ctr">
              <a:lnSpc>
                <a:spcPts val="7840"/>
              </a:lnSpc>
            </a:pPr>
            <a:r>
              <a:rPr lang="en-US" b="true" sz="5600">
                <a:solidFill>
                  <a:srgbClr val="C18A2D"/>
                </a:solidFill>
                <a:latin typeface="Garet 1 Bold"/>
                <a:ea typeface="Garet 1 Bold"/>
                <a:cs typeface="Garet 1 Bold"/>
                <a:sym typeface="Garet 1 Bold"/>
              </a:rPr>
              <a:t>MOTION TO </a:t>
            </a:r>
            <a:r>
              <a:rPr lang="en-US" b="true" sz="5600">
                <a:solidFill>
                  <a:srgbClr val="C18A2D"/>
                </a:solidFill>
                <a:latin typeface="Garet 1 Bold"/>
                <a:ea typeface="Garet 1 Bold"/>
                <a:cs typeface="Garet 1 Bold"/>
                <a:sym typeface="Garet 1 Bold"/>
                <a:hlinkClick r:id="rId2" tooltip="https://asalh.org/the-vote-a-call-to-action-with-dr-evelyn-brooks-higginbotham/"/>
              </a:rPr>
              <a:t>ADOPT THE AGENDA</a:t>
            </a:r>
            <a:r>
              <a:rPr lang="en-US" b="true" sz="5600">
                <a:solidFill>
                  <a:srgbClr val="C18A2D"/>
                </a:solidFill>
                <a:latin typeface="Garet 1 Bold"/>
                <a:ea typeface="Garet 1 Bold"/>
                <a:cs typeface="Garet 1 Bold"/>
                <a:sym typeface="Garet 1 Bold"/>
              </a:rPr>
              <a:t> OF THE 2024 ANNUAL BUSINESS MEETING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DAGtbB8SMgs</dc:identifier>
  <dcterms:modified xsi:type="dcterms:W3CDTF">2011-08-01T06:04:30Z</dcterms:modified>
  <cp:revision>1</cp:revision>
  <dc:title>FINAL - 2024 Sept Meeting PPT</dc:title>
</cp:coreProperties>
</file>